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21" r:id="rId2"/>
    <p:sldId id="345" r:id="rId3"/>
    <p:sldId id="480" r:id="rId4"/>
    <p:sldId id="481" r:id="rId5"/>
    <p:sldId id="352" r:id="rId6"/>
    <p:sldId id="412" r:id="rId7"/>
    <p:sldId id="410" r:id="rId8"/>
    <p:sldId id="358" r:id="rId9"/>
    <p:sldId id="413" r:id="rId10"/>
    <p:sldId id="374" r:id="rId11"/>
    <p:sldId id="425" r:id="rId12"/>
    <p:sldId id="426" r:id="rId13"/>
    <p:sldId id="414" r:id="rId14"/>
    <p:sldId id="427" r:id="rId15"/>
    <p:sldId id="428" r:id="rId16"/>
    <p:sldId id="465" r:id="rId17"/>
    <p:sldId id="466" r:id="rId18"/>
    <p:sldId id="467" r:id="rId19"/>
    <p:sldId id="461" r:id="rId20"/>
    <p:sldId id="462" r:id="rId21"/>
    <p:sldId id="468" r:id="rId22"/>
    <p:sldId id="471" r:id="rId23"/>
    <p:sldId id="472" r:id="rId24"/>
    <p:sldId id="475" r:id="rId25"/>
    <p:sldId id="463" r:id="rId26"/>
    <p:sldId id="473" r:id="rId27"/>
    <p:sldId id="474" r:id="rId28"/>
    <p:sldId id="429" r:id="rId29"/>
    <p:sldId id="438" r:id="rId30"/>
    <p:sldId id="476" r:id="rId31"/>
    <p:sldId id="477" r:id="rId32"/>
    <p:sldId id="478" r:id="rId33"/>
    <p:sldId id="479" r:id="rId34"/>
    <p:sldId id="439" r:id="rId35"/>
    <p:sldId id="440" r:id="rId36"/>
    <p:sldId id="441" r:id="rId37"/>
    <p:sldId id="442" r:id="rId38"/>
    <p:sldId id="437" r:id="rId39"/>
    <p:sldId id="454" r:id="rId40"/>
    <p:sldId id="455" r:id="rId41"/>
    <p:sldId id="456" r:id="rId42"/>
    <p:sldId id="445" r:id="rId43"/>
    <p:sldId id="446" r:id="rId44"/>
    <p:sldId id="447" r:id="rId45"/>
    <p:sldId id="448" r:id="rId46"/>
    <p:sldId id="400" r:id="rId47"/>
    <p:sldId id="401" r:id="rId48"/>
    <p:sldId id="386" r:id="rId49"/>
    <p:sldId id="460" r:id="rId50"/>
    <p:sldId id="452" r:id="rId51"/>
    <p:sldId id="453" r:id="rId52"/>
    <p:sldId id="404" r:id="rId53"/>
    <p:sldId id="405" r:id="rId54"/>
    <p:sldId id="416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0000FF"/>
    <a:srgbClr val="FFFF00"/>
    <a:srgbClr val="C0C0C0"/>
    <a:srgbClr val="33CC33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887" autoAdjust="0"/>
    <p:restoredTop sz="94399" autoAdjust="0"/>
  </p:normalViewPr>
  <p:slideViewPr>
    <p:cSldViewPr>
      <p:cViewPr>
        <p:scale>
          <a:sx n="66" d="100"/>
          <a:sy n="66" d="100"/>
        </p:scale>
        <p:origin x="-33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ADBF9-AE70-44C6-A146-EF0EC8EA3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5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DEE298-435F-487A-A8A1-906AB2C807F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6F28D7-F863-4F61-A1F2-196AE53EFC2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4B185-ED2C-42C1-84FE-7A67451F5F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0ED405-CAD9-41A2-82FD-CBFDDFF0873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419E1C-531B-4927-9BE4-44A433191AD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39E194-BED4-401A-99F0-72237844F2E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992468-AEF7-4104-9E8A-20C2D5EEAA6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B3A26D-A836-42A1-A654-21B96F722F8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E5D5EE-03B1-4BA1-9030-3AAA4689432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DD34E4-43AD-4D28-AD9E-DBEDCC8C0A3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F0834C-FD39-4A7E-B99F-EC999ACFB30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DD6361-350F-4D58-8974-EED51F72A03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58030F-B796-4580-BEF0-93C0F3E5E6A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864A21-F20F-41AC-90B3-621A690762C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C036B0-7867-4265-9897-DC8C1DCCC99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AC90BD-A907-4701-B8D4-FCE5F4A17E2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0EA7C-81A6-42A0-BC1C-C748372F14F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F51A23-D4A0-4537-A7A8-64108CF08E9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22D75B-BAD2-4D61-A55F-86824DCA496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537D7C-4BC4-43CB-9BB6-277E0109FA81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D8C0BA-5E66-4B17-BCB9-F28B769EAF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2759D-2F2F-42A1-8CA9-7A986E5001D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A03561-07E4-4C27-8638-17182132D82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CB1201-BF6B-449B-A7D1-EFDBEC560B1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015F79-6ECE-48F8-B3C8-DB0E3EF53D4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B15322-7D17-49BB-9AAA-139A392D461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F206B8-AE09-4324-A2E6-59DD13B8217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148D-0888-4F06-97EB-E60B785B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1314-6A92-4B79-87C3-9D7C627D2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5C8A-E372-48C8-B7C0-E5F40727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01B4-3299-4A88-8F8A-431FC20C4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1C61-9B4D-4896-AD71-7FB990A04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4703-BB58-4D41-A5F7-29870669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1D1C-4580-4171-9C76-441A95B5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6948B-AA65-43D7-A5D4-173D979A7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4183-5070-458E-88D6-7FF83F1E3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9B03-4167-44A2-B488-3ACEA0E4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65D-FC21-4F1E-B311-DB18C882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EC-8843-4FFE-9850-356ECE1AF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03D5C0-B9B1-4C6D-9335-3E306C94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image" Target="../media/image22.wmf"/><Relationship Id="rId4" Type="http://schemas.openxmlformats.org/officeDocument/2006/relationships/image" Target="../media/image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usconfocal.com/gallery/cells/muntjac/muntjaccells.htm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4775" y="452438"/>
            <a:ext cx="8915400" cy="1447800"/>
          </a:xfrm>
          <a:solidFill>
            <a:srgbClr val="FFCC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b="1" smtClean="0"/>
              <a:t>The Eukaryotic Cell Cycle: Molecules, Mechanisms and Mathematical Models</a:t>
            </a:r>
          </a:p>
        </p:txBody>
      </p:sp>
      <p:sp>
        <p:nvSpPr>
          <p:cNvPr id="2051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419600"/>
            <a:ext cx="5715000" cy="1752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John J. Tyson</a:t>
            </a:r>
          </a:p>
          <a:p>
            <a:pPr eaLnBrk="1" hangingPunct="1"/>
            <a:r>
              <a:rPr lang="en-US" sz="2800" dirty="0" smtClean="0"/>
              <a:t>Biological Sciences, Virginia Tech</a:t>
            </a:r>
          </a:p>
          <a:p>
            <a:pPr eaLnBrk="1" hangingPunct="1"/>
            <a:r>
              <a:rPr lang="en-US" sz="2800" dirty="0" smtClean="0"/>
              <a:t>&amp; Virginia Bioinformatics Institute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1905000" y="5105400"/>
            <a:ext cx="54864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en-US" sz="1200" b="1"/>
          </a:p>
          <a:p>
            <a:pPr>
              <a:spcBef>
                <a:spcPct val="20000"/>
              </a:spcBef>
            </a:pPr>
            <a:r>
              <a:rPr lang="en-US" sz="2800" b="1"/>
              <a:t>Funding: </a:t>
            </a:r>
            <a:r>
              <a:rPr lang="en-US" sz="2800"/>
              <a:t>NIH-GMS</a:t>
            </a:r>
          </a:p>
        </p:txBody>
      </p:sp>
      <p:pic>
        <p:nvPicPr>
          <p:cNvPr id="205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111375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114800" y="3419475"/>
            <a:ext cx="4419600" cy="2438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4314825" y="3648075"/>
          <a:ext cx="386715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1562100" imgH="838200" progId="Equation.DSMT4">
                  <p:embed/>
                </p:oleObj>
              </mc:Choice>
              <mc:Fallback>
                <p:oleObj name="Equation" r:id="rId3" imgW="15621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3648075"/>
                        <a:ext cx="3867150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876800" y="5934075"/>
            <a:ext cx="30099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differential equations</a:t>
            </a:r>
          </a:p>
        </p:txBody>
      </p:sp>
      <p:grpSp>
        <p:nvGrpSpPr>
          <p:cNvPr id="176134" name="Group 6"/>
          <p:cNvGrpSpPr>
            <a:grpSpLocks/>
          </p:cNvGrpSpPr>
          <p:nvPr/>
        </p:nvGrpSpPr>
        <p:grpSpPr bwMode="auto">
          <a:xfrm>
            <a:off x="381000" y="762000"/>
            <a:ext cx="4114800" cy="3505200"/>
            <a:chOff x="1488" y="1200"/>
            <a:chExt cx="2544" cy="2112"/>
          </a:xfrm>
        </p:grpSpPr>
        <p:sp>
          <p:nvSpPr>
            <p:cNvPr id="11278" name="Rectangle 7"/>
            <p:cNvSpPr>
              <a:spLocks noChangeArrowheads="1"/>
            </p:cNvSpPr>
            <p:nvPr/>
          </p:nvSpPr>
          <p:spPr bwMode="auto">
            <a:xfrm>
              <a:off x="1488" y="1200"/>
              <a:ext cx="2544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9" name="Group 8"/>
            <p:cNvGrpSpPr>
              <a:grpSpLocks/>
            </p:cNvGrpSpPr>
            <p:nvPr/>
          </p:nvGrpSpPr>
          <p:grpSpPr bwMode="auto">
            <a:xfrm>
              <a:off x="2044" y="1440"/>
              <a:ext cx="1652" cy="1440"/>
              <a:chOff x="2284" y="1776"/>
              <a:chExt cx="1152" cy="960"/>
            </a:xfrm>
          </p:grpSpPr>
          <p:sp>
            <p:nvSpPr>
              <p:cNvPr id="11286" name="Line 9"/>
              <p:cNvSpPr>
                <a:spLocks noChangeShapeType="1"/>
              </p:cNvSpPr>
              <p:nvPr/>
            </p:nvSpPr>
            <p:spPr bwMode="auto">
              <a:xfrm>
                <a:off x="2284" y="1776"/>
                <a:ext cx="0" cy="9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10"/>
              <p:cNvSpPr>
                <a:spLocks noChangeShapeType="1"/>
              </p:cNvSpPr>
              <p:nvPr/>
            </p:nvSpPr>
            <p:spPr bwMode="auto">
              <a:xfrm>
                <a:off x="2284" y="2736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0" name="Text Box 11"/>
            <p:cNvSpPr txBox="1">
              <a:spLocks noChangeArrowheads="1"/>
            </p:cNvSpPr>
            <p:nvPr/>
          </p:nvSpPr>
          <p:spPr bwMode="auto">
            <a:xfrm rot="-5400000">
              <a:off x="1102" y="1969"/>
              <a:ext cx="144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/>
                <a:t>Clb2-dep kinase</a:t>
              </a:r>
            </a:p>
          </p:txBody>
        </p:sp>
        <p:sp>
          <p:nvSpPr>
            <p:cNvPr id="11281" name="Text Box 12"/>
            <p:cNvSpPr txBox="1">
              <a:spLocks noChangeArrowheads="1"/>
            </p:cNvSpPr>
            <p:nvPr/>
          </p:nvSpPr>
          <p:spPr bwMode="auto">
            <a:xfrm>
              <a:off x="2352" y="2928"/>
              <a:ext cx="1394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i="1">
                  <a:latin typeface="Times New Roman" pitchFamily="18" charset="0"/>
                  <a:cs typeface="Times New Roman" pitchFamily="18" charset="0"/>
                </a:rPr>
                <a:t>S/A</a:t>
              </a:r>
              <a:r>
                <a:rPr lang="en-US" sz="2400"/>
                <a:t>, parameter</a:t>
              </a:r>
              <a:endParaRPr lang="en-US" sz="2400" i="1" baseline="-25000"/>
            </a:p>
          </p:txBody>
        </p:sp>
        <p:sp>
          <p:nvSpPr>
            <p:cNvPr id="11282" name="Arc 13"/>
            <p:cNvSpPr>
              <a:spLocks/>
            </p:cNvSpPr>
            <p:nvPr/>
          </p:nvSpPr>
          <p:spPr bwMode="auto">
            <a:xfrm flipV="1">
              <a:off x="2064" y="2352"/>
              <a:ext cx="960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rc 14"/>
            <p:cNvSpPr>
              <a:spLocks/>
            </p:cNvSpPr>
            <p:nvPr/>
          </p:nvSpPr>
          <p:spPr bwMode="auto">
            <a:xfrm rot="10800000" flipH="1" flipV="1">
              <a:off x="2736" y="2160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rc 15"/>
            <p:cNvSpPr>
              <a:spLocks/>
            </p:cNvSpPr>
            <p:nvPr/>
          </p:nvSpPr>
          <p:spPr bwMode="auto">
            <a:xfrm flipH="1" flipV="1">
              <a:off x="2406" y="2016"/>
              <a:ext cx="28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Arc 16"/>
            <p:cNvSpPr>
              <a:spLocks/>
            </p:cNvSpPr>
            <p:nvPr/>
          </p:nvSpPr>
          <p:spPr bwMode="auto">
            <a:xfrm rot="10800000" flipV="1">
              <a:off x="2400" y="1620"/>
              <a:ext cx="1248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45" name="Freeform 17"/>
          <p:cNvSpPr>
            <a:spLocks/>
          </p:cNvSpPr>
          <p:nvPr/>
        </p:nvSpPr>
        <p:spPr bwMode="auto">
          <a:xfrm>
            <a:off x="1981200" y="1997075"/>
            <a:ext cx="1003300" cy="1219200"/>
          </a:xfrm>
          <a:custGeom>
            <a:avLst/>
            <a:gdLst>
              <a:gd name="T0" fmla="*/ 0 w 632"/>
              <a:gd name="T1" fmla="*/ 2147483647 h 768"/>
              <a:gd name="T2" fmla="*/ 2147483647 w 632"/>
              <a:gd name="T3" fmla="*/ 2147483647 h 768"/>
              <a:gd name="T4" fmla="*/ 2147483647 w 632"/>
              <a:gd name="T5" fmla="*/ 2147483647 h 768"/>
              <a:gd name="T6" fmla="*/ 2147483647 w 632"/>
              <a:gd name="T7" fmla="*/ 2147483647 h 768"/>
              <a:gd name="T8" fmla="*/ 2147483647 w 632"/>
              <a:gd name="T9" fmla="*/ 2147483647 h 768"/>
              <a:gd name="T10" fmla="*/ 2147483647 w 632"/>
              <a:gd name="T11" fmla="*/ 2147483647 h 768"/>
              <a:gd name="T12" fmla="*/ 2147483647 w 632"/>
              <a:gd name="T13" fmla="*/ 0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2" h="768">
                <a:moveTo>
                  <a:pt x="0" y="768"/>
                </a:moveTo>
                <a:cubicBezTo>
                  <a:pt x="80" y="756"/>
                  <a:pt x="160" y="744"/>
                  <a:pt x="240" y="720"/>
                </a:cubicBezTo>
                <a:cubicBezTo>
                  <a:pt x="320" y="696"/>
                  <a:pt x="424" y="656"/>
                  <a:pt x="480" y="624"/>
                </a:cubicBezTo>
                <a:cubicBezTo>
                  <a:pt x="536" y="592"/>
                  <a:pt x="552" y="568"/>
                  <a:pt x="576" y="528"/>
                </a:cubicBezTo>
                <a:cubicBezTo>
                  <a:pt x="600" y="488"/>
                  <a:pt x="616" y="440"/>
                  <a:pt x="624" y="384"/>
                </a:cubicBezTo>
                <a:cubicBezTo>
                  <a:pt x="632" y="328"/>
                  <a:pt x="624" y="256"/>
                  <a:pt x="624" y="192"/>
                </a:cubicBezTo>
                <a:cubicBezTo>
                  <a:pt x="624" y="128"/>
                  <a:pt x="624" y="64"/>
                  <a:pt x="6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 type="arrow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2743200" y="12065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ON</a:t>
            </a:r>
          </a:p>
        </p:txBody>
      </p:sp>
      <p:sp>
        <p:nvSpPr>
          <p:cNvPr id="176147" name="Freeform 19"/>
          <p:cNvSpPr>
            <a:spLocks/>
          </p:cNvSpPr>
          <p:nvPr/>
        </p:nvSpPr>
        <p:spPr bwMode="auto">
          <a:xfrm rot="10800000">
            <a:off x="1739900" y="1435100"/>
            <a:ext cx="1003300" cy="1219200"/>
          </a:xfrm>
          <a:custGeom>
            <a:avLst/>
            <a:gdLst>
              <a:gd name="T0" fmla="*/ 0 w 632"/>
              <a:gd name="T1" fmla="*/ 2147483647 h 768"/>
              <a:gd name="T2" fmla="*/ 2147483647 w 632"/>
              <a:gd name="T3" fmla="*/ 2147483647 h 768"/>
              <a:gd name="T4" fmla="*/ 2147483647 w 632"/>
              <a:gd name="T5" fmla="*/ 2147483647 h 768"/>
              <a:gd name="T6" fmla="*/ 2147483647 w 632"/>
              <a:gd name="T7" fmla="*/ 2147483647 h 768"/>
              <a:gd name="T8" fmla="*/ 2147483647 w 632"/>
              <a:gd name="T9" fmla="*/ 2147483647 h 768"/>
              <a:gd name="T10" fmla="*/ 2147483647 w 632"/>
              <a:gd name="T11" fmla="*/ 2147483647 h 768"/>
              <a:gd name="T12" fmla="*/ 2147483647 w 632"/>
              <a:gd name="T13" fmla="*/ 0 h 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2" h="768">
                <a:moveTo>
                  <a:pt x="0" y="768"/>
                </a:moveTo>
                <a:cubicBezTo>
                  <a:pt x="80" y="756"/>
                  <a:pt x="160" y="744"/>
                  <a:pt x="240" y="720"/>
                </a:cubicBezTo>
                <a:cubicBezTo>
                  <a:pt x="320" y="696"/>
                  <a:pt x="424" y="656"/>
                  <a:pt x="480" y="624"/>
                </a:cubicBezTo>
                <a:cubicBezTo>
                  <a:pt x="536" y="592"/>
                  <a:pt x="552" y="568"/>
                  <a:pt x="576" y="528"/>
                </a:cubicBezTo>
                <a:cubicBezTo>
                  <a:pt x="600" y="488"/>
                  <a:pt x="616" y="440"/>
                  <a:pt x="624" y="384"/>
                </a:cubicBezTo>
                <a:cubicBezTo>
                  <a:pt x="632" y="328"/>
                  <a:pt x="624" y="256"/>
                  <a:pt x="624" y="192"/>
                </a:cubicBezTo>
                <a:cubicBezTo>
                  <a:pt x="624" y="128"/>
                  <a:pt x="624" y="64"/>
                  <a:pt x="624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 type="arrow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1409700" y="31559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OFF</a:t>
            </a: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4897438" y="1295400"/>
            <a:ext cx="3179762" cy="835025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What mechanisms flip</a:t>
            </a:r>
          </a:p>
          <a:p>
            <a:r>
              <a:rPr lang="en-US" sz="2400"/>
              <a:t>the switch on and off?</a:t>
            </a: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6400800" y="4114800"/>
            <a:ext cx="46038" cy="239713"/>
          </a:xfrm>
          <a:prstGeom prst="rect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6291263" y="4081463"/>
            <a:ext cx="287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277" name="Text Box 5"/>
          <p:cNvSpPr txBox="1">
            <a:spLocks noChangeArrowheads="1"/>
          </p:cNvSpPr>
          <p:nvPr/>
        </p:nvSpPr>
        <p:spPr bwMode="auto">
          <a:xfrm>
            <a:off x="865188" y="4405313"/>
            <a:ext cx="28384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steady state</a:t>
            </a:r>
          </a:p>
          <a:p>
            <a:r>
              <a:rPr lang="en-US" sz="2400"/>
              <a:t>bifurcation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5" grpId="0" animBg="1"/>
      <p:bldP spid="176146" grpId="0"/>
      <p:bldP spid="176147" grpId="0" animBg="1"/>
      <p:bldP spid="176148" grpId="0"/>
      <p:bldP spid="17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762000" y="-1905000"/>
            <a:ext cx="5653088" cy="5181600"/>
            <a:chOff x="2784" y="3360"/>
            <a:chExt cx="2745" cy="2256"/>
          </a:xfrm>
        </p:grpSpPr>
        <p:grpSp>
          <p:nvGrpSpPr>
            <p:cNvPr id="12509" name="Group 3"/>
            <p:cNvGrpSpPr>
              <a:grpSpLocks/>
            </p:cNvGrpSpPr>
            <p:nvPr/>
          </p:nvGrpSpPr>
          <p:grpSpPr bwMode="auto">
            <a:xfrm>
              <a:off x="2832" y="3360"/>
              <a:ext cx="2616" cy="2160"/>
              <a:chOff x="1020" y="1272"/>
              <a:chExt cx="3348" cy="2292"/>
            </a:xfrm>
          </p:grpSpPr>
          <p:pic>
            <p:nvPicPr>
              <p:cNvPr id="12514" name="Picture 4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2" y="1392"/>
                <a:ext cx="3167" cy="20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515" name="Rectangle 5"/>
              <p:cNvSpPr>
                <a:spLocks noChangeArrowheads="1"/>
              </p:cNvSpPr>
              <p:nvPr/>
            </p:nvSpPr>
            <p:spPr bwMode="auto">
              <a:xfrm>
                <a:off x="1020" y="1272"/>
                <a:ext cx="864" cy="2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6" name="Rectangle 6"/>
              <p:cNvSpPr>
                <a:spLocks noChangeArrowheads="1"/>
              </p:cNvSpPr>
              <p:nvPr/>
            </p:nvSpPr>
            <p:spPr bwMode="auto">
              <a:xfrm>
                <a:off x="3624" y="1344"/>
                <a:ext cx="744" cy="2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7" name="Rectangle 7"/>
              <p:cNvSpPr>
                <a:spLocks noChangeArrowheads="1"/>
              </p:cNvSpPr>
              <p:nvPr/>
            </p:nvSpPr>
            <p:spPr bwMode="auto">
              <a:xfrm>
                <a:off x="1812" y="3204"/>
                <a:ext cx="1824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8" name="Rectangle 8"/>
              <p:cNvSpPr>
                <a:spLocks noChangeArrowheads="1"/>
              </p:cNvSpPr>
              <p:nvPr/>
            </p:nvSpPr>
            <p:spPr bwMode="auto">
              <a:xfrm>
                <a:off x="1812" y="1332"/>
                <a:ext cx="1824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0" name="Rectangle 9"/>
            <p:cNvSpPr>
              <a:spLocks noChangeArrowheads="1"/>
            </p:cNvSpPr>
            <p:nvPr/>
          </p:nvSpPr>
          <p:spPr bwMode="auto">
            <a:xfrm>
              <a:off x="2784" y="3360"/>
              <a:ext cx="2736" cy="960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1" name="Rectangle 10"/>
            <p:cNvSpPr>
              <a:spLocks noChangeArrowheads="1"/>
            </p:cNvSpPr>
            <p:nvPr/>
          </p:nvSpPr>
          <p:spPr bwMode="auto">
            <a:xfrm rot="-5400000">
              <a:off x="2448" y="4128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2" name="Rectangle 11"/>
            <p:cNvSpPr>
              <a:spLocks noChangeArrowheads="1"/>
            </p:cNvSpPr>
            <p:nvPr/>
          </p:nvSpPr>
          <p:spPr bwMode="auto">
            <a:xfrm rot="-5400000">
              <a:off x="4464" y="4176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3" name="Rectangle 12"/>
            <p:cNvSpPr>
              <a:spLocks noChangeArrowheads="1"/>
            </p:cNvSpPr>
            <p:nvPr/>
          </p:nvSpPr>
          <p:spPr bwMode="auto">
            <a:xfrm>
              <a:off x="2793" y="5184"/>
              <a:ext cx="2736" cy="43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Rectangle 13"/>
          <p:cNvSpPr>
            <a:spLocks noChangeArrowheads="1"/>
          </p:cNvSpPr>
          <p:nvPr/>
        </p:nvSpPr>
        <p:spPr bwMode="auto">
          <a:xfrm>
            <a:off x="62865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22860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3429000" y="5029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4229100" y="20320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4953000" y="32385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 flipV="1">
            <a:off x="4913313" y="2286000"/>
            <a:ext cx="28003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19"/>
          <p:cNvSpPr>
            <a:spLocks noChangeArrowheads="1"/>
          </p:cNvSpPr>
          <p:nvPr/>
        </p:nvSpPr>
        <p:spPr bwMode="auto">
          <a:xfrm>
            <a:off x="6459538" y="17605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6413500" y="1851025"/>
            <a:ext cx="100013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Freeform 21"/>
          <p:cNvSpPr>
            <a:spLocks/>
          </p:cNvSpPr>
          <p:nvPr/>
        </p:nvSpPr>
        <p:spPr bwMode="auto">
          <a:xfrm>
            <a:off x="6497638" y="1851025"/>
            <a:ext cx="271462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Oval 22"/>
          <p:cNvSpPr>
            <a:spLocks noChangeArrowheads="1"/>
          </p:cNvSpPr>
          <p:nvPr/>
        </p:nvSpPr>
        <p:spPr bwMode="auto">
          <a:xfrm>
            <a:off x="6677025" y="18049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23"/>
          <p:cNvSpPr>
            <a:spLocks noChangeArrowheads="1"/>
          </p:cNvSpPr>
          <p:nvPr/>
        </p:nvSpPr>
        <p:spPr bwMode="auto">
          <a:xfrm rot="-1980000">
            <a:off x="6445250" y="19224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</a:p>
        </p:txBody>
      </p:sp>
      <p:sp>
        <p:nvSpPr>
          <p:cNvPr id="12302" name="Oval 24"/>
          <p:cNvSpPr>
            <a:spLocks noChangeArrowheads="1"/>
          </p:cNvSpPr>
          <p:nvPr/>
        </p:nvSpPr>
        <p:spPr bwMode="auto">
          <a:xfrm>
            <a:off x="6445250" y="68263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25"/>
          <p:cNvSpPr>
            <a:spLocks noChangeArrowheads="1"/>
          </p:cNvSpPr>
          <p:nvPr/>
        </p:nvSpPr>
        <p:spPr bwMode="auto">
          <a:xfrm>
            <a:off x="6708775" y="130175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26"/>
          <p:cNvSpPr>
            <a:spLocks noChangeArrowheads="1"/>
          </p:cNvSpPr>
          <p:nvPr/>
        </p:nvSpPr>
        <p:spPr bwMode="auto">
          <a:xfrm>
            <a:off x="6378575" y="230188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2305" name="Line 27"/>
          <p:cNvSpPr>
            <a:spLocks noChangeShapeType="1"/>
          </p:cNvSpPr>
          <p:nvPr/>
        </p:nvSpPr>
        <p:spPr bwMode="auto">
          <a:xfrm>
            <a:off x="6445250" y="290513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28"/>
          <p:cNvSpPr>
            <a:spLocks noChangeArrowheads="1"/>
          </p:cNvSpPr>
          <p:nvPr/>
        </p:nvSpPr>
        <p:spPr bwMode="auto">
          <a:xfrm>
            <a:off x="6426200" y="23828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29"/>
          <p:cNvSpPr>
            <a:spLocks noChangeArrowheads="1"/>
          </p:cNvSpPr>
          <p:nvPr/>
        </p:nvSpPr>
        <p:spPr bwMode="auto">
          <a:xfrm>
            <a:off x="6378575" y="2473325"/>
            <a:ext cx="101600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30"/>
          <p:cNvSpPr>
            <a:spLocks/>
          </p:cNvSpPr>
          <p:nvPr/>
        </p:nvSpPr>
        <p:spPr bwMode="auto">
          <a:xfrm>
            <a:off x="6472238" y="2473325"/>
            <a:ext cx="234950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9" name="Oval 31"/>
          <p:cNvSpPr>
            <a:spLocks noChangeArrowheads="1"/>
          </p:cNvSpPr>
          <p:nvPr/>
        </p:nvSpPr>
        <p:spPr bwMode="auto">
          <a:xfrm>
            <a:off x="6643688" y="24272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32"/>
          <p:cNvSpPr>
            <a:spLocks noChangeArrowheads="1"/>
          </p:cNvSpPr>
          <p:nvPr/>
        </p:nvSpPr>
        <p:spPr bwMode="auto">
          <a:xfrm rot="-1980000">
            <a:off x="6418263" y="2511425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2311" name="Line 33"/>
          <p:cNvSpPr>
            <a:spLocks noChangeShapeType="1"/>
          </p:cNvSpPr>
          <p:nvPr/>
        </p:nvSpPr>
        <p:spPr bwMode="auto">
          <a:xfrm rot="5400000" flipV="1">
            <a:off x="6094412" y="1169988"/>
            <a:ext cx="1069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Freeform 34"/>
          <p:cNvSpPr>
            <a:spLocks/>
          </p:cNvSpPr>
          <p:nvPr/>
        </p:nvSpPr>
        <p:spPr bwMode="auto">
          <a:xfrm>
            <a:off x="4418013" y="4152900"/>
            <a:ext cx="234950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Freeform 35"/>
          <p:cNvSpPr>
            <a:spLocks/>
          </p:cNvSpPr>
          <p:nvPr/>
        </p:nvSpPr>
        <p:spPr bwMode="auto">
          <a:xfrm>
            <a:off x="4422775" y="4449763"/>
            <a:ext cx="252413" cy="341312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4" name="Rectangle 36"/>
          <p:cNvSpPr>
            <a:spLocks noChangeArrowheads="1"/>
          </p:cNvSpPr>
          <p:nvPr/>
        </p:nvSpPr>
        <p:spPr bwMode="auto">
          <a:xfrm rot="-5400000">
            <a:off x="4266406" y="426958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2315" name="Line 37"/>
          <p:cNvSpPr>
            <a:spLocks noChangeShapeType="1"/>
          </p:cNvSpPr>
          <p:nvPr/>
        </p:nvSpPr>
        <p:spPr bwMode="auto">
          <a:xfrm flipH="1" flipV="1">
            <a:off x="4773613" y="4432300"/>
            <a:ext cx="3306762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38"/>
          <p:cNvSpPr>
            <a:spLocks noChangeShapeType="1"/>
          </p:cNvSpPr>
          <p:nvPr/>
        </p:nvSpPr>
        <p:spPr bwMode="auto">
          <a:xfrm flipH="1">
            <a:off x="1443038" y="4440238"/>
            <a:ext cx="2878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9"/>
          <p:cNvSpPr>
            <a:spLocks noChangeArrowheads="1"/>
          </p:cNvSpPr>
          <p:nvPr/>
        </p:nvSpPr>
        <p:spPr bwMode="auto">
          <a:xfrm>
            <a:off x="1079500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40"/>
          <p:cNvSpPr>
            <a:spLocks noChangeArrowheads="1"/>
          </p:cNvSpPr>
          <p:nvPr/>
        </p:nvSpPr>
        <p:spPr bwMode="auto">
          <a:xfrm>
            <a:off x="1266825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41"/>
          <p:cNvSpPr>
            <a:spLocks noChangeArrowheads="1"/>
          </p:cNvSpPr>
          <p:nvPr/>
        </p:nvSpPr>
        <p:spPr bwMode="auto">
          <a:xfrm>
            <a:off x="1079500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42"/>
          <p:cNvSpPr>
            <a:spLocks noChangeArrowheads="1"/>
          </p:cNvSpPr>
          <p:nvPr/>
        </p:nvSpPr>
        <p:spPr bwMode="auto">
          <a:xfrm>
            <a:off x="1266825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43"/>
          <p:cNvSpPr>
            <a:spLocks noChangeArrowheads="1"/>
          </p:cNvSpPr>
          <p:nvPr/>
        </p:nvSpPr>
        <p:spPr bwMode="auto">
          <a:xfrm>
            <a:off x="1174750" y="4400550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44"/>
          <p:cNvSpPr>
            <a:spLocks noChangeShapeType="1"/>
          </p:cNvSpPr>
          <p:nvPr/>
        </p:nvSpPr>
        <p:spPr bwMode="auto">
          <a:xfrm flipV="1">
            <a:off x="5513388" y="288925"/>
            <a:ext cx="854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45"/>
          <p:cNvSpPr>
            <a:spLocks noChangeArrowheads="1"/>
          </p:cNvSpPr>
          <p:nvPr/>
        </p:nvSpPr>
        <p:spPr bwMode="auto">
          <a:xfrm>
            <a:off x="4270375" y="2124075"/>
            <a:ext cx="546100" cy="366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2324" name="Oval 46"/>
          <p:cNvSpPr>
            <a:spLocks noChangeArrowheads="1"/>
          </p:cNvSpPr>
          <p:nvPr/>
        </p:nvSpPr>
        <p:spPr bwMode="auto">
          <a:xfrm>
            <a:off x="7780338" y="2122488"/>
            <a:ext cx="636587" cy="333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Rectangle 47"/>
          <p:cNvSpPr>
            <a:spLocks noChangeArrowheads="1"/>
          </p:cNvSpPr>
          <p:nvPr/>
        </p:nvSpPr>
        <p:spPr bwMode="auto">
          <a:xfrm>
            <a:off x="7729538" y="2265363"/>
            <a:ext cx="736600" cy="4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Rectangle 48"/>
          <p:cNvSpPr>
            <a:spLocks noChangeArrowheads="1"/>
          </p:cNvSpPr>
          <p:nvPr/>
        </p:nvSpPr>
        <p:spPr bwMode="auto">
          <a:xfrm>
            <a:off x="8074025" y="2100263"/>
            <a:ext cx="58738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Freeform 49"/>
          <p:cNvSpPr>
            <a:spLocks/>
          </p:cNvSpPr>
          <p:nvPr/>
        </p:nvSpPr>
        <p:spPr bwMode="auto">
          <a:xfrm>
            <a:off x="7780338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Freeform 50"/>
          <p:cNvSpPr>
            <a:spLocks/>
          </p:cNvSpPr>
          <p:nvPr/>
        </p:nvSpPr>
        <p:spPr bwMode="auto">
          <a:xfrm flipH="1">
            <a:off x="8128000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Freeform 51"/>
          <p:cNvSpPr>
            <a:spLocks/>
          </p:cNvSpPr>
          <p:nvPr/>
        </p:nvSpPr>
        <p:spPr bwMode="auto">
          <a:xfrm flipV="1">
            <a:off x="7778750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Freeform 52"/>
          <p:cNvSpPr>
            <a:spLocks/>
          </p:cNvSpPr>
          <p:nvPr/>
        </p:nvSpPr>
        <p:spPr bwMode="auto">
          <a:xfrm flipH="1" flipV="1">
            <a:off x="8126413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53"/>
          <p:cNvSpPr>
            <a:spLocks noChangeArrowheads="1"/>
          </p:cNvSpPr>
          <p:nvPr/>
        </p:nvSpPr>
        <p:spPr bwMode="auto">
          <a:xfrm>
            <a:off x="4987925" y="3330575"/>
            <a:ext cx="546100" cy="366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2332" name="Freeform 54"/>
          <p:cNvSpPr>
            <a:spLocks/>
          </p:cNvSpPr>
          <p:nvPr/>
        </p:nvSpPr>
        <p:spPr bwMode="auto">
          <a:xfrm>
            <a:off x="4781550" y="3068638"/>
            <a:ext cx="236538" cy="534987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Freeform 55"/>
          <p:cNvSpPr>
            <a:spLocks/>
          </p:cNvSpPr>
          <p:nvPr/>
        </p:nvSpPr>
        <p:spPr bwMode="auto">
          <a:xfrm>
            <a:off x="4786313" y="3365500"/>
            <a:ext cx="252412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4" name="Rectangle 56"/>
          <p:cNvSpPr>
            <a:spLocks noChangeArrowheads="1"/>
          </p:cNvSpPr>
          <p:nvPr/>
        </p:nvSpPr>
        <p:spPr bwMode="auto">
          <a:xfrm rot="-5400000">
            <a:off x="4639468" y="317103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2335" name="Line 57"/>
          <p:cNvSpPr>
            <a:spLocks noChangeShapeType="1"/>
          </p:cNvSpPr>
          <p:nvPr/>
        </p:nvSpPr>
        <p:spPr bwMode="auto">
          <a:xfrm>
            <a:off x="7004050" y="295275"/>
            <a:ext cx="4635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36" name="Group 58"/>
          <p:cNvGrpSpPr>
            <a:grpSpLocks/>
          </p:cNvGrpSpPr>
          <p:nvPr/>
        </p:nvGrpSpPr>
        <p:grpSpPr bwMode="auto">
          <a:xfrm>
            <a:off x="7467600" y="165100"/>
            <a:ext cx="257175" cy="242888"/>
            <a:chOff x="4759" y="3635"/>
            <a:chExt cx="184" cy="173"/>
          </a:xfrm>
        </p:grpSpPr>
        <p:sp>
          <p:nvSpPr>
            <p:cNvPr id="12504" name="Oval 59"/>
            <p:cNvSpPr>
              <a:spLocks noChangeArrowheads="1"/>
            </p:cNvSpPr>
            <p:nvPr/>
          </p:nvSpPr>
          <p:spPr bwMode="auto">
            <a:xfrm>
              <a:off x="4759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5" name="Oval 60"/>
            <p:cNvSpPr>
              <a:spLocks noChangeArrowheads="1"/>
            </p:cNvSpPr>
            <p:nvPr/>
          </p:nvSpPr>
          <p:spPr bwMode="auto">
            <a:xfrm>
              <a:off x="4892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6" name="Oval 61"/>
            <p:cNvSpPr>
              <a:spLocks noChangeArrowheads="1"/>
            </p:cNvSpPr>
            <p:nvPr/>
          </p:nvSpPr>
          <p:spPr bwMode="auto">
            <a:xfrm>
              <a:off x="4759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7" name="Oval 62"/>
            <p:cNvSpPr>
              <a:spLocks noChangeArrowheads="1"/>
            </p:cNvSpPr>
            <p:nvPr/>
          </p:nvSpPr>
          <p:spPr bwMode="auto">
            <a:xfrm>
              <a:off x="4892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8" name="Oval 63"/>
            <p:cNvSpPr>
              <a:spLocks noChangeArrowheads="1"/>
            </p:cNvSpPr>
            <p:nvPr/>
          </p:nvSpPr>
          <p:spPr bwMode="auto">
            <a:xfrm>
              <a:off x="4827" y="3696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7" name="Line 64"/>
          <p:cNvSpPr>
            <a:spLocks noChangeShapeType="1"/>
          </p:cNvSpPr>
          <p:nvPr/>
        </p:nvSpPr>
        <p:spPr bwMode="auto">
          <a:xfrm flipH="1">
            <a:off x="4514850" y="455613"/>
            <a:ext cx="4763" cy="153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Oval 65"/>
          <p:cNvSpPr>
            <a:spLocks noChangeArrowheads="1"/>
          </p:cNvSpPr>
          <p:nvPr/>
        </p:nvSpPr>
        <p:spPr bwMode="auto">
          <a:xfrm>
            <a:off x="6457950" y="3733800"/>
            <a:ext cx="466725" cy="446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Oval 66"/>
          <p:cNvSpPr>
            <a:spLocks noChangeArrowheads="1"/>
          </p:cNvSpPr>
          <p:nvPr/>
        </p:nvSpPr>
        <p:spPr bwMode="auto">
          <a:xfrm>
            <a:off x="6721475" y="3795713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Line 67"/>
          <p:cNvSpPr>
            <a:spLocks noChangeShapeType="1"/>
          </p:cNvSpPr>
          <p:nvPr/>
        </p:nvSpPr>
        <p:spPr bwMode="auto">
          <a:xfrm>
            <a:off x="6457950" y="3957638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41" name="Group 68"/>
          <p:cNvGrpSpPr>
            <a:grpSpLocks/>
          </p:cNvGrpSpPr>
          <p:nvPr/>
        </p:nvGrpSpPr>
        <p:grpSpPr bwMode="auto">
          <a:xfrm rot="5400000" flipH="1">
            <a:off x="6276975" y="3201988"/>
            <a:ext cx="841375" cy="187325"/>
            <a:chOff x="3411" y="791"/>
            <a:chExt cx="725" cy="102"/>
          </a:xfrm>
        </p:grpSpPr>
        <p:sp>
          <p:nvSpPr>
            <p:cNvPr id="12502" name="Line 69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3" name="Line 70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2" name="Arc 71"/>
          <p:cNvSpPr>
            <a:spLocks/>
          </p:cNvSpPr>
          <p:nvPr/>
        </p:nvSpPr>
        <p:spPr bwMode="auto">
          <a:xfrm flipH="1">
            <a:off x="3422650" y="2522538"/>
            <a:ext cx="1271588" cy="1827212"/>
          </a:xfrm>
          <a:custGeom>
            <a:avLst/>
            <a:gdLst>
              <a:gd name="T0" fmla="*/ 2147483647 w 21600"/>
              <a:gd name="T1" fmla="*/ 0 h 21713"/>
              <a:gd name="T2" fmla="*/ 2147483647 w 21600"/>
              <a:gd name="T3" fmla="*/ 2147483647 h 21713"/>
              <a:gd name="T4" fmla="*/ 0 w 21600"/>
              <a:gd name="T5" fmla="*/ 2147483647 h 21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13" fill="none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</a:path>
              <a:path w="21600" h="21713" stroke="0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  <a:lnTo>
                  <a:pt x="0" y="20442"/>
                </a:lnTo>
                <a:lnTo>
                  <a:pt x="697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Oval 72"/>
          <p:cNvSpPr>
            <a:spLocks noChangeArrowheads="1"/>
          </p:cNvSpPr>
          <p:nvPr/>
        </p:nvSpPr>
        <p:spPr bwMode="auto">
          <a:xfrm>
            <a:off x="6303963" y="5727700"/>
            <a:ext cx="477837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2344" name="Line 73"/>
          <p:cNvSpPr>
            <a:spLocks noChangeShapeType="1"/>
          </p:cNvSpPr>
          <p:nvPr/>
        </p:nvSpPr>
        <p:spPr bwMode="auto">
          <a:xfrm flipV="1">
            <a:off x="6477000" y="6019800"/>
            <a:ext cx="127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74"/>
          <p:cNvSpPr>
            <a:spLocks noChangeShapeType="1"/>
          </p:cNvSpPr>
          <p:nvPr/>
        </p:nvSpPr>
        <p:spPr bwMode="auto">
          <a:xfrm flipV="1">
            <a:off x="6858000" y="5791200"/>
            <a:ext cx="609600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Oval 75"/>
          <p:cNvSpPr>
            <a:spLocks noChangeArrowheads="1"/>
          </p:cNvSpPr>
          <p:nvPr/>
        </p:nvSpPr>
        <p:spPr bwMode="auto">
          <a:xfrm>
            <a:off x="7566025" y="5637213"/>
            <a:ext cx="363538" cy="233362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Rectangle 76"/>
          <p:cNvSpPr>
            <a:spLocks noChangeArrowheads="1"/>
          </p:cNvSpPr>
          <p:nvPr/>
        </p:nvSpPr>
        <p:spPr bwMode="auto">
          <a:xfrm>
            <a:off x="7493000" y="5734050"/>
            <a:ext cx="501650" cy="3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Rectangle 77"/>
          <p:cNvSpPr>
            <a:spLocks noChangeArrowheads="1"/>
          </p:cNvSpPr>
          <p:nvPr/>
        </p:nvSpPr>
        <p:spPr bwMode="auto">
          <a:xfrm>
            <a:off x="7732713" y="5624513"/>
            <a:ext cx="34925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Freeform 78"/>
          <p:cNvSpPr>
            <a:spLocks/>
          </p:cNvSpPr>
          <p:nvPr/>
        </p:nvSpPr>
        <p:spPr bwMode="auto">
          <a:xfrm>
            <a:off x="7570788" y="5638800"/>
            <a:ext cx="161925" cy="96838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" name="Freeform 79"/>
          <p:cNvSpPr>
            <a:spLocks/>
          </p:cNvSpPr>
          <p:nvPr/>
        </p:nvSpPr>
        <p:spPr bwMode="auto">
          <a:xfrm>
            <a:off x="7772400" y="5776913"/>
            <a:ext cx="157163" cy="96837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1" name="Freeform 80"/>
          <p:cNvSpPr>
            <a:spLocks/>
          </p:cNvSpPr>
          <p:nvPr/>
        </p:nvSpPr>
        <p:spPr bwMode="auto">
          <a:xfrm>
            <a:off x="7572375" y="5776913"/>
            <a:ext cx="160338" cy="96837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2" name="Freeform 81"/>
          <p:cNvSpPr>
            <a:spLocks/>
          </p:cNvSpPr>
          <p:nvPr/>
        </p:nvSpPr>
        <p:spPr bwMode="auto">
          <a:xfrm>
            <a:off x="7772400" y="5638800"/>
            <a:ext cx="155575" cy="96838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Text Box 82"/>
          <p:cNvSpPr txBox="1">
            <a:spLocks noChangeArrowheads="1"/>
          </p:cNvSpPr>
          <p:nvPr/>
        </p:nvSpPr>
        <p:spPr bwMode="auto">
          <a:xfrm>
            <a:off x="6015038" y="1296988"/>
            <a:ext cx="6873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APC-P</a:t>
            </a:r>
          </a:p>
        </p:txBody>
      </p:sp>
      <p:grpSp>
        <p:nvGrpSpPr>
          <p:cNvPr id="12354" name="Group 83"/>
          <p:cNvGrpSpPr>
            <a:grpSpLocks/>
          </p:cNvGrpSpPr>
          <p:nvPr/>
        </p:nvGrpSpPr>
        <p:grpSpPr bwMode="auto">
          <a:xfrm rot="16200000" flipH="1">
            <a:off x="5868194" y="1280319"/>
            <a:ext cx="88900" cy="369888"/>
            <a:chOff x="2208" y="5130"/>
            <a:chExt cx="72" cy="300"/>
          </a:xfrm>
        </p:grpSpPr>
        <p:sp>
          <p:nvSpPr>
            <p:cNvPr id="12500" name="Line 84"/>
            <p:cNvSpPr>
              <a:spLocks noChangeShapeType="1"/>
            </p:cNvSpPr>
            <p:nvPr/>
          </p:nvSpPr>
          <p:spPr bwMode="auto">
            <a:xfrm>
              <a:off x="2280" y="5139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1" name="Line 85"/>
            <p:cNvSpPr>
              <a:spLocks noChangeShapeType="1"/>
            </p:cNvSpPr>
            <p:nvPr/>
          </p:nvSpPr>
          <p:spPr bwMode="auto">
            <a:xfrm flipV="1">
              <a:off x="2208" y="5130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5" name="Text Box 86"/>
          <p:cNvSpPr txBox="1">
            <a:spLocks noChangeArrowheads="1"/>
          </p:cNvSpPr>
          <p:nvPr/>
        </p:nvSpPr>
        <p:spPr bwMode="auto">
          <a:xfrm>
            <a:off x="5272088" y="1317625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</a:t>
            </a:r>
          </a:p>
        </p:txBody>
      </p:sp>
      <p:sp>
        <p:nvSpPr>
          <p:cNvPr id="12356" name="Oval 87"/>
          <p:cNvSpPr>
            <a:spLocks noChangeArrowheads="1"/>
          </p:cNvSpPr>
          <p:nvPr/>
        </p:nvSpPr>
        <p:spPr bwMode="auto">
          <a:xfrm>
            <a:off x="4875213" y="12112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57" name="Oval 88"/>
          <p:cNvSpPr>
            <a:spLocks noChangeArrowheads="1"/>
          </p:cNvSpPr>
          <p:nvPr/>
        </p:nvSpPr>
        <p:spPr bwMode="auto">
          <a:xfrm>
            <a:off x="4886325" y="642938"/>
            <a:ext cx="371475" cy="195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358" name="Line 89"/>
          <p:cNvSpPr>
            <a:spLocks noChangeShapeType="1"/>
          </p:cNvSpPr>
          <p:nvPr/>
        </p:nvSpPr>
        <p:spPr bwMode="auto">
          <a:xfrm rot="5400000" flipH="1">
            <a:off x="4915694" y="1045369"/>
            <a:ext cx="2587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Line 90"/>
          <p:cNvSpPr>
            <a:spLocks noChangeShapeType="1"/>
          </p:cNvSpPr>
          <p:nvPr/>
        </p:nvSpPr>
        <p:spPr bwMode="auto">
          <a:xfrm rot="16200000" flipH="1">
            <a:off x="4854575" y="1057275"/>
            <a:ext cx="2587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Freeform 91"/>
          <p:cNvSpPr>
            <a:spLocks/>
          </p:cNvSpPr>
          <p:nvPr/>
        </p:nvSpPr>
        <p:spPr bwMode="auto">
          <a:xfrm>
            <a:off x="4786313" y="1519238"/>
            <a:ext cx="1093787" cy="657225"/>
          </a:xfrm>
          <a:custGeom>
            <a:avLst/>
            <a:gdLst>
              <a:gd name="T0" fmla="*/ 0 w 689"/>
              <a:gd name="T1" fmla="*/ 2147483647 h 414"/>
              <a:gd name="T2" fmla="*/ 2147483647 w 689"/>
              <a:gd name="T3" fmla="*/ 2147483647 h 414"/>
              <a:gd name="T4" fmla="*/ 2147483647 w 689"/>
              <a:gd name="T5" fmla="*/ 2147483647 h 414"/>
              <a:gd name="T6" fmla="*/ 2147483647 w 689"/>
              <a:gd name="T7" fmla="*/ 2147483647 h 414"/>
              <a:gd name="T8" fmla="*/ 2147483647 w 689"/>
              <a:gd name="T9" fmla="*/ 0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9" h="414">
                <a:moveTo>
                  <a:pt x="0" y="414"/>
                </a:moveTo>
                <a:cubicBezTo>
                  <a:pt x="92" y="287"/>
                  <a:pt x="216" y="126"/>
                  <a:pt x="285" y="99"/>
                </a:cubicBezTo>
                <a:cubicBezTo>
                  <a:pt x="354" y="72"/>
                  <a:pt x="371" y="228"/>
                  <a:pt x="413" y="249"/>
                </a:cubicBezTo>
                <a:cubicBezTo>
                  <a:pt x="455" y="270"/>
                  <a:pt x="493" y="267"/>
                  <a:pt x="539" y="225"/>
                </a:cubicBezTo>
                <a:cubicBezTo>
                  <a:pt x="585" y="183"/>
                  <a:pt x="658" y="47"/>
                  <a:pt x="689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1" name="Line 92"/>
          <p:cNvSpPr>
            <a:spLocks noChangeShapeType="1"/>
          </p:cNvSpPr>
          <p:nvPr/>
        </p:nvSpPr>
        <p:spPr bwMode="auto">
          <a:xfrm flipH="1">
            <a:off x="4557713" y="781050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2" name="Oval 93"/>
          <p:cNvSpPr>
            <a:spLocks noChangeArrowheads="1"/>
          </p:cNvSpPr>
          <p:nvPr/>
        </p:nvSpPr>
        <p:spPr bwMode="auto">
          <a:xfrm>
            <a:off x="2330450" y="5737225"/>
            <a:ext cx="477838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2363" name="Line 94"/>
          <p:cNvSpPr>
            <a:spLocks noChangeShapeType="1"/>
          </p:cNvSpPr>
          <p:nvPr/>
        </p:nvSpPr>
        <p:spPr bwMode="auto">
          <a:xfrm flipH="1" flipV="1">
            <a:off x="2686050" y="6013450"/>
            <a:ext cx="4159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Line 95"/>
          <p:cNvSpPr>
            <a:spLocks noChangeShapeType="1"/>
          </p:cNvSpPr>
          <p:nvPr/>
        </p:nvSpPr>
        <p:spPr bwMode="auto">
          <a:xfrm flipH="1" flipV="1">
            <a:off x="1998663" y="5189538"/>
            <a:ext cx="39370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Oval 96"/>
          <p:cNvSpPr>
            <a:spLocks noChangeArrowheads="1"/>
          </p:cNvSpPr>
          <p:nvPr/>
        </p:nvSpPr>
        <p:spPr bwMode="auto">
          <a:xfrm>
            <a:off x="4421188" y="57705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366" name="Oval 97"/>
          <p:cNvSpPr>
            <a:spLocks noChangeArrowheads="1"/>
          </p:cNvSpPr>
          <p:nvPr/>
        </p:nvSpPr>
        <p:spPr bwMode="auto">
          <a:xfrm>
            <a:off x="4418013" y="6592888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67" name="Line 98"/>
          <p:cNvSpPr>
            <a:spLocks noChangeShapeType="1"/>
          </p:cNvSpPr>
          <p:nvPr/>
        </p:nvSpPr>
        <p:spPr bwMode="auto">
          <a:xfrm rot="5400000" flipV="1">
            <a:off x="4272757" y="6312694"/>
            <a:ext cx="46831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Line 99"/>
          <p:cNvSpPr>
            <a:spLocks noChangeShapeType="1"/>
          </p:cNvSpPr>
          <p:nvPr/>
        </p:nvSpPr>
        <p:spPr bwMode="auto">
          <a:xfrm rot="16200000" flipV="1">
            <a:off x="4379913" y="6327775"/>
            <a:ext cx="4683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Freeform 100"/>
          <p:cNvSpPr>
            <a:spLocks/>
          </p:cNvSpPr>
          <p:nvPr/>
        </p:nvSpPr>
        <p:spPr bwMode="auto">
          <a:xfrm>
            <a:off x="4676775" y="6043613"/>
            <a:ext cx="1724025" cy="400050"/>
          </a:xfrm>
          <a:custGeom>
            <a:avLst/>
            <a:gdLst>
              <a:gd name="T0" fmla="*/ 0 w 940"/>
              <a:gd name="T1" fmla="*/ 0 h 252"/>
              <a:gd name="T2" fmla="*/ 2147483647 w 940"/>
              <a:gd name="T3" fmla="*/ 2147483647 h 252"/>
              <a:gd name="T4" fmla="*/ 2147483647 w 940"/>
              <a:gd name="T5" fmla="*/ 2147483647 h 252"/>
              <a:gd name="T6" fmla="*/ 2147483647 w 940"/>
              <a:gd name="T7" fmla="*/ 2147483647 h 252"/>
              <a:gd name="T8" fmla="*/ 2147483647 w 940"/>
              <a:gd name="T9" fmla="*/ 2147483647 h 252"/>
              <a:gd name="T10" fmla="*/ 2147483647 w 940"/>
              <a:gd name="T11" fmla="*/ 2147483647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" h="252">
                <a:moveTo>
                  <a:pt x="0" y="0"/>
                </a:moveTo>
                <a:cubicBezTo>
                  <a:pt x="27" y="38"/>
                  <a:pt x="49" y="195"/>
                  <a:pt x="164" y="223"/>
                </a:cubicBezTo>
                <a:cubicBezTo>
                  <a:pt x="280" y="252"/>
                  <a:pt x="580" y="180"/>
                  <a:pt x="692" y="171"/>
                </a:cubicBezTo>
                <a:cubicBezTo>
                  <a:pt x="804" y="162"/>
                  <a:pt x="803" y="166"/>
                  <a:pt x="835" y="166"/>
                </a:cubicBezTo>
                <a:cubicBezTo>
                  <a:pt x="867" y="166"/>
                  <a:pt x="868" y="166"/>
                  <a:pt x="885" y="170"/>
                </a:cubicBezTo>
                <a:cubicBezTo>
                  <a:pt x="902" y="174"/>
                  <a:pt x="929" y="184"/>
                  <a:pt x="940" y="1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0" name="Oval 101"/>
          <p:cNvSpPr>
            <a:spLocks noChangeArrowheads="1"/>
          </p:cNvSpPr>
          <p:nvPr/>
        </p:nvSpPr>
        <p:spPr bwMode="auto">
          <a:xfrm>
            <a:off x="7359650" y="4130675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371" name="Oval 102"/>
          <p:cNvSpPr>
            <a:spLocks noChangeArrowheads="1"/>
          </p:cNvSpPr>
          <p:nvPr/>
        </p:nvSpPr>
        <p:spPr bwMode="auto">
          <a:xfrm>
            <a:off x="7370763" y="3541713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372" name="Line 103"/>
          <p:cNvSpPr>
            <a:spLocks noChangeShapeType="1"/>
          </p:cNvSpPr>
          <p:nvPr/>
        </p:nvSpPr>
        <p:spPr bwMode="auto">
          <a:xfrm rot="5400000" flipH="1">
            <a:off x="7307263" y="3976687"/>
            <a:ext cx="273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Line 104"/>
          <p:cNvSpPr>
            <a:spLocks noChangeShapeType="1"/>
          </p:cNvSpPr>
          <p:nvPr/>
        </p:nvSpPr>
        <p:spPr bwMode="auto">
          <a:xfrm rot="16200000" flipH="1">
            <a:off x="7397750" y="3968750"/>
            <a:ext cx="2825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Freeform 105"/>
          <p:cNvSpPr>
            <a:spLocks/>
          </p:cNvSpPr>
          <p:nvPr/>
        </p:nvSpPr>
        <p:spPr bwMode="auto">
          <a:xfrm>
            <a:off x="1828800" y="3733800"/>
            <a:ext cx="127000" cy="619125"/>
          </a:xfrm>
          <a:custGeom>
            <a:avLst/>
            <a:gdLst>
              <a:gd name="T0" fmla="*/ 0 w 144"/>
              <a:gd name="T1" fmla="*/ 0 h 1050"/>
              <a:gd name="T2" fmla="*/ 2147483647 w 144"/>
              <a:gd name="T3" fmla="*/ 2147483647 h 1050"/>
              <a:gd name="T4" fmla="*/ 2147483647 w 144"/>
              <a:gd name="T5" fmla="*/ 2147483647 h 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050">
                <a:moveTo>
                  <a:pt x="0" y="0"/>
                </a:moveTo>
                <a:cubicBezTo>
                  <a:pt x="18" y="141"/>
                  <a:pt x="84" y="665"/>
                  <a:pt x="108" y="840"/>
                </a:cubicBezTo>
                <a:cubicBezTo>
                  <a:pt x="132" y="1015"/>
                  <a:pt x="136" y="1006"/>
                  <a:pt x="144" y="105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5" name="Line 106"/>
          <p:cNvSpPr>
            <a:spLocks noChangeShapeType="1"/>
          </p:cNvSpPr>
          <p:nvPr/>
        </p:nvSpPr>
        <p:spPr bwMode="auto">
          <a:xfrm flipV="1">
            <a:off x="5053013" y="360363"/>
            <a:ext cx="922337" cy="147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6" name="Freeform 107"/>
          <p:cNvSpPr>
            <a:spLocks/>
          </p:cNvSpPr>
          <p:nvPr/>
        </p:nvSpPr>
        <p:spPr bwMode="auto">
          <a:xfrm>
            <a:off x="3297238" y="4797425"/>
            <a:ext cx="236537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7" name="Freeform 108"/>
          <p:cNvSpPr>
            <a:spLocks/>
          </p:cNvSpPr>
          <p:nvPr/>
        </p:nvSpPr>
        <p:spPr bwMode="auto">
          <a:xfrm>
            <a:off x="3302000" y="5094288"/>
            <a:ext cx="252413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78" name="Rectangle 109"/>
          <p:cNvSpPr>
            <a:spLocks noChangeArrowheads="1"/>
          </p:cNvSpPr>
          <p:nvPr/>
        </p:nvSpPr>
        <p:spPr bwMode="auto">
          <a:xfrm rot="-5400000">
            <a:off x="3155157" y="4899819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2379" name="Oval 110"/>
          <p:cNvSpPr>
            <a:spLocks noChangeArrowheads="1"/>
          </p:cNvSpPr>
          <p:nvPr/>
        </p:nvSpPr>
        <p:spPr bwMode="auto">
          <a:xfrm>
            <a:off x="3492500" y="5138738"/>
            <a:ext cx="477838" cy="258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2380" name="Freeform 111"/>
          <p:cNvSpPr>
            <a:spLocks/>
          </p:cNvSpPr>
          <p:nvPr/>
        </p:nvSpPr>
        <p:spPr bwMode="auto">
          <a:xfrm>
            <a:off x="5089525" y="1038225"/>
            <a:ext cx="303213" cy="381000"/>
          </a:xfrm>
          <a:custGeom>
            <a:avLst/>
            <a:gdLst>
              <a:gd name="T0" fmla="*/ 2147483647 w 191"/>
              <a:gd name="T1" fmla="*/ 2147483647 h 240"/>
              <a:gd name="T2" fmla="*/ 2147483647 w 191"/>
              <a:gd name="T3" fmla="*/ 2147483647 h 240"/>
              <a:gd name="T4" fmla="*/ 0 w 191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240">
                <a:moveTo>
                  <a:pt x="141" y="240"/>
                </a:moveTo>
                <a:cubicBezTo>
                  <a:pt x="146" y="208"/>
                  <a:pt x="191" y="88"/>
                  <a:pt x="168" y="48"/>
                </a:cubicBezTo>
                <a:cubicBezTo>
                  <a:pt x="145" y="8"/>
                  <a:pt x="35" y="1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1" name="Line 112"/>
          <p:cNvSpPr>
            <a:spLocks noChangeShapeType="1"/>
          </p:cNvSpPr>
          <p:nvPr/>
        </p:nvSpPr>
        <p:spPr bwMode="auto">
          <a:xfrm flipH="1" flipV="1">
            <a:off x="7696200" y="1066800"/>
            <a:ext cx="4762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2" name="AutoShape 113"/>
          <p:cNvSpPr>
            <a:spLocks noChangeArrowheads="1"/>
          </p:cNvSpPr>
          <p:nvPr/>
        </p:nvSpPr>
        <p:spPr bwMode="auto">
          <a:xfrm>
            <a:off x="7769225" y="1463675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2383" name="Freeform 114"/>
          <p:cNvSpPr>
            <a:spLocks/>
          </p:cNvSpPr>
          <p:nvPr/>
        </p:nvSpPr>
        <p:spPr bwMode="auto">
          <a:xfrm>
            <a:off x="7575550" y="1905000"/>
            <a:ext cx="1033463" cy="2076450"/>
          </a:xfrm>
          <a:custGeom>
            <a:avLst/>
            <a:gdLst>
              <a:gd name="T0" fmla="*/ 2147483647 w 651"/>
              <a:gd name="T1" fmla="*/ 0 h 1308"/>
              <a:gd name="T2" fmla="*/ 2147483647 w 651"/>
              <a:gd name="T3" fmla="*/ 2147483647 h 1308"/>
              <a:gd name="T4" fmla="*/ 2147483647 w 651"/>
              <a:gd name="T5" fmla="*/ 2147483647 h 1308"/>
              <a:gd name="T6" fmla="*/ 2147483647 w 651"/>
              <a:gd name="T7" fmla="*/ 2147483647 h 1308"/>
              <a:gd name="T8" fmla="*/ 2147483647 w 651"/>
              <a:gd name="T9" fmla="*/ 2147483647 h 1308"/>
              <a:gd name="T10" fmla="*/ 2147483647 w 651"/>
              <a:gd name="T11" fmla="*/ 2147483647 h 1308"/>
              <a:gd name="T12" fmla="*/ 0 w 651"/>
              <a:gd name="T13" fmla="*/ 2147483647 h 1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1" h="1308">
                <a:moveTo>
                  <a:pt x="516" y="0"/>
                </a:moveTo>
                <a:cubicBezTo>
                  <a:pt x="571" y="39"/>
                  <a:pt x="621" y="81"/>
                  <a:pt x="636" y="225"/>
                </a:cubicBezTo>
                <a:cubicBezTo>
                  <a:pt x="651" y="369"/>
                  <a:pt x="629" y="705"/>
                  <a:pt x="606" y="864"/>
                </a:cubicBezTo>
                <a:cubicBezTo>
                  <a:pt x="583" y="1023"/>
                  <a:pt x="541" y="1115"/>
                  <a:pt x="498" y="1182"/>
                </a:cubicBezTo>
                <a:cubicBezTo>
                  <a:pt x="455" y="1249"/>
                  <a:pt x="399" y="1246"/>
                  <a:pt x="348" y="1266"/>
                </a:cubicBezTo>
                <a:cubicBezTo>
                  <a:pt x="297" y="1286"/>
                  <a:pt x="250" y="1296"/>
                  <a:pt x="192" y="1302"/>
                </a:cubicBezTo>
                <a:cubicBezTo>
                  <a:pt x="134" y="1308"/>
                  <a:pt x="40" y="1302"/>
                  <a:pt x="0" y="130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4" name="AutoShape 115"/>
          <p:cNvSpPr>
            <a:spLocks noChangeArrowheads="1"/>
          </p:cNvSpPr>
          <p:nvPr/>
        </p:nvSpPr>
        <p:spPr bwMode="auto">
          <a:xfrm>
            <a:off x="1420813" y="3340100"/>
            <a:ext cx="649287" cy="3175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2385" name="Line 116"/>
          <p:cNvSpPr>
            <a:spLocks noChangeShapeType="1"/>
          </p:cNvSpPr>
          <p:nvPr/>
        </p:nvSpPr>
        <p:spPr bwMode="auto">
          <a:xfrm flipV="1">
            <a:off x="2570163" y="4489450"/>
            <a:ext cx="3175" cy="1192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6" name="Freeform 117"/>
          <p:cNvSpPr>
            <a:spLocks/>
          </p:cNvSpPr>
          <p:nvPr/>
        </p:nvSpPr>
        <p:spPr bwMode="auto">
          <a:xfrm flipH="1">
            <a:off x="3598863" y="4752975"/>
            <a:ext cx="762000" cy="965200"/>
          </a:xfrm>
          <a:custGeom>
            <a:avLst/>
            <a:gdLst>
              <a:gd name="T0" fmla="*/ 0 w 480"/>
              <a:gd name="T1" fmla="*/ 0 h 608"/>
              <a:gd name="T2" fmla="*/ 2147483647 w 480"/>
              <a:gd name="T3" fmla="*/ 2147483647 h 608"/>
              <a:gd name="T4" fmla="*/ 2147483647 w 480"/>
              <a:gd name="T5" fmla="*/ 2147483647 h 608"/>
              <a:gd name="T6" fmla="*/ 2147483647 w 480"/>
              <a:gd name="T7" fmla="*/ 2147483647 h 608"/>
              <a:gd name="T8" fmla="*/ 2147483647 w 480"/>
              <a:gd name="T9" fmla="*/ 2147483647 h 608"/>
              <a:gd name="T10" fmla="*/ 2147483647 w 480"/>
              <a:gd name="T11" fmla="*/ 2147483647 h 608"/>
              <a:gd name="T12" fmla="*/ 2147483647 w 480"/>
              <a:gd name="T13" fmla="*/ 2147483647 h 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0" h="608">
                <a:moveTo>
                  <a:pt x="0" y="0"/>
                </a:moveTo>
                <a:cubicBezTo>
                  <a:pt x="18" y="12"/>
                  <a:pt x="87" y="35"/>
                  <a:pt x="108" y="72"/>
                </a:cubicBezTo>
                <a:cubicBezTo>
                  <a:pt x="129" y="109"/>
                  <a:pt x="122" y="170"/>
                  <a:pt x="129" y="222"/>
                </a:cubicBezTo>
                <a:cubicBezTo>
                  <a:pt x="136" y="274"/>
                  <a:pt x="138" y="331"/>
                  <a:pt x="150" y="381"/>
                </a:cubicBezTo>
                <a:cubicBezTo>
                  <a:pt x="162" y="431"/>
                  <a:pt x="172" y="489"/>
                  <a:pt x="204" y="525"/>
                </a:cubicBezTo>
                <a:cubicBezTo>
                  <a:pt x="236" y="561"/>
                  <a:pt x="296" y="608"/>
                  <a:pt x="342" y="597"/>
                </a:cubicBezTo>
                <a:cubicBezTo>
                  <a:pt x="388" y="586"/>
                  <a:pt x="451" y="488"/>
                  <a:pt x="480" y="4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7" name="Freeform 118"/>
          <p:cNvSpPr>
            <a:spLocks/>
          </p:cNvSpPr>
          <p:nvPr/>
        </p:nvSpPr>
        <p:spPr bwMode="auto">
          <a:xfrm flipH="1">
            <a:off x="2843213" y="5453063"/>
            <a:ext cx="1041400" cy="547687"/>
          </a:xfrm>
          <a:custGeom>
            <a:avLst/>
            <a:gdLst>
              <a:gd name="T0" fmla="*/ 2147483647 w 656"/>
              <a:gd name="T1" fmla="*/ 0 h 345"/>
              <a:gd name="T2" fmla="*/ 2147483647 w 656"/>
              <a:gd name="T3" fmla="*/ 2147483647 h 345"/>
              <a:gd name="T4" fmla="*/ 2147483647 w 656"/>
              <a:gd name="T5" fmla="*/ 2147483647 h 345"/>
              <a:gd name="T6" fmla="*/ 2147483647 w 656"/>
              <a:gd name="T7" fmla="*/ 2147483647 h 345"/>
              <a:gd name="T8" fmla="*/ 2147483647 w 656"/>
              <a:gd name="T9" fmla="*/ 2147483647 h 345"/>
              <a:gd name="T10" fmla="*/ 2147483647 w 656"/>
              <a:gd name="T11" fmla="*/ 2147483647 h 345"/>
              <a:gd name="T12" fmla="*/ 2147483647 w 656"/>
              <a:gd name="T13" fmla="*/ 2147483647 h 345"/>
              <a:gd name="T14" fmla="*/ 2147483647 w 656"/>
              <a:gd name="T15" fmla="*/ 2147483647 h 3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56" h="345">
                <a:moveTo>
                  <a:pt x="203" y="0"/>
                </a:moveTo>
                <a:cubicBezTo>
                  <a:pt x="174" y="33"/>
                  <a:pt x="58" y="149"/>
                  <a:pt x="29" y="198"/>
                </a:cubicBezTo>
                <a:cubicBezTo>
                  <a:pt x="0" y="247"/>
                  <a:pt x="11" y="274"/>
                  <a:pt x="29" y="297"/>
                </a:cubicBezTo>
                <a:cubicBezTo>
                  <a:pt x="47" y="320"/>
                  <a:pt x="99" y="333"/>
                  <a:pt x="137" y="339"/>
                </a:cubicBezTo>
                <a:cubicBezTo>
                  <a:pt x="175" y="345"/>
                  <a:pt x="220" y="337"/>
                  <a:pt x="257" y="333"/>
                </a:cubicBezTo>
                <a:cubicBezTo>
                  <a:pt x="294" y="329"/>
                  <a:pt x="324" y="319"/>
                  <a:pt x="362" y="312"/>
                </a:cubicBezTo>
                <a:cubicBezTo>
                  <a:pt x="400" y="305"/>
                  <a:pt x="436" y="298"/>
                  <a:pt x="485" y="291"/>
                </a:cubicBezTo>
                <a:cubicBezTo>
                  <a:pt x="534" y="284"/>
                  <a:pt x="621" y="272"/>
                  <a:pt x="656" y="2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stealth" w="med" len="lg"/>
            <a:tailEnd type="oval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88" name="Oval 119"/>
          <p:cNvSpPr>
            <a:spLocks noChangeArrowheads="1"/>
          </p:cNvSpPr>
          <p:nvPr/>
        </p:nvSpPr>
        <p:spPr bwMode="auto">
          <a:xfrm>
            <a:off x="1687513" y="4911725"/>
            <a:ext cx="363537" cy="23336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Rectangle 120"/>
          <p:cNvSpPr>
            <a:spLocks noChangeArrowheads="1"/>
          </p:cNvSpPr>
          <p:nvPr/>
        </p:nvSpPr>
        <p:spPr bwMode="auto">
          <a:xfrm>
            <a:off x="1614488" y="5008563"/>
            <a:ext cx="501650" cy="3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121"/>
          <p:cNvSpPr>
            <a:spLocks noChangeArrowheads="1"/>
          </p:cNvSpPr>
          <p:nvPr/>
        </p:nvSpPr>
        <p:spPr bwMode="auto">
          <a:xfrm>
            <a:off x="1854200" y="4899025"/>
            <a:ext cx="34925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Freeform 122"/>
          <p:cNvSpPr>
            <a:spLocks/>
          </p:cNvSpPr>
          <p:nvPr/>
        </p:nvSpPr>
        <p:spPr bwMode="auto">
          <a:xfrm>
            <a:off x="1692275" y="4913313"/>
            <a:ext cx="161925" cy="96837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" name="Freeform 123"/>
          <p:cNvSpPr>
            <a:spLocks/>
          </p:cNvSpPr>
          <p:nvPr/>
        </p:nvSpPr>
        <p:spPr bwMode="auto">
          <a:xfrm>
            <a:off x="1893888" y="5051425"/>
            <a:ext cx="157162" cy="96838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" name="Freeform 124"/>
          <p:cNvSpPr>
            <a:spLocks/>
          </p:cNvSpPr>
          <p:nvPr/>
        </p:nvSpPr>
        <p:spPr bwMode="auto">
          <a:xfrm>
            <a:off x="1693863" y="5051425"/>
            <a:ext cx="160337" cy="96838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" name="Freeform 125"/>
          <p:cNvSpPr>
            <a:spLocks/>
          </p:cNvSpPr>
          <p:nvPr/>
        </p:nvSpPr>
        <p:spPr bwMode="auto">
          <a:xfrm>
            <a:off x="1893888" y="4913313"/>
            <a:ext cx="155575" cy="96837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" name="Freeform 126"/>
          <p:cNvSpPr>
            <a:spLocks/>
          </p:cNvSpPr>
          <p:nvPr/>
        </p:nvSpPr>
        <p:spPr bwMode="auto">
          <a:xfrm flipH="1">
            <a:off x="2952750" y="5962650"/>
            <a:ext cx="1441450" cy="301625"/>
          </a:xfrm>
          <a:custGeom>
            <a:avLst/>
            <a:gdLst>
              <a:gd name="T0" fmla="*/ 0 w 2100"/>
              <a:gd name="T1" fmla="*/ 0 h 208"/>
              <a:gd name="T2" fmla="*/ 2147483647 w 2100"/>
              <a:gd name="T3" fmla="*/ 2147483647 h 208"/>
              <a:gd name="T4" fmla="*/ 2147483647 w 2100"/>
              <a:gd name="T5" fmla="*/ 2147483647 h 208"/>
              <a:gd name="T6" fmla="*/ 2147483647 w 2100"/>
              <a:gd name="T7" fmla="*/ 2147483647 h 208"/>
              <a:gd name="T8" fmla="*/ 2147483647 w 2100"/>
              <a:gd name="T9" fmla="*/ 2147483647 h 208"/>
              <a:gd name="T10" fmla="*/ 2147483647 w 210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0" h="208">
                <a:moveTo>
                  <a:pt x="0" y="0"/>
                </a:moveTo>
                <a:cubicBezTo>
                  <a:pt x="63" y="29"/>
                  <a:pt x="113" y="150"/>
                  <a:pt x="380" y="172"/>
                </a:cubicBezTo>
                <a:cubicBezTo>
                  <a:pt x="647" y="194"/>
                  <a:pt x="1342" y="139"/>
                  <a:pt x="1601" y="132"/>
                </a:cubicBezTo>
                <a:cubicBezTo>
                  <a:pt x="1860" y="125"/>
                  <a:pt x="1858" y="125"/>
                  <a:pt x="1932" y="128"/>
                </a:cubicBezTo>
                <a:cubicBezTo>
                  <a:pt x="2006" y="131"/>
                  <a:pt x="2018" y="138"/>
                  <a:pt x="2046" y="151"/>
                </a:cubicBezTo>
                <a:cubicBezTo>
                  <a:pt x="2074" y="164"/>
                  <a:pt x="2089" y="196"/>
                  <a:pt x="2100" y="2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6" name="Line 127"/>
          <p:cNvSpPr>
            <a:spLocks noChangeShapeType="1"/>
          </p:cNvSpPr>
          <p:nvPr/>
        </p:nvSpPr>
        <p:spPr bwMode="auto">
          <a:xfrm>
            <a:off x="1870075" y="4362450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7" name="Freeform 128"/>
          <p:cNvSpPr>
            <a:spLocks/>
          </p:cNvSpPr>
          <p:nvPr/>
        </p:nvSpPr>
        <p:spPr bwMode="auto">
          <a:xfrm>
            <a:off x="3776663" y="3375025"/>
            <a:ext cx="941387" cy="900113"/>
          </a:xfrm>
          <a:custGeom>
            <a:avLst/>
            <a:gdLst>
              <a:gd name="T0" fmla="*/ 2147483647 w 593"/>
              <a:gd name="T1" fmla="*/ 2147483647 h 567"/>
              <a:gd name="T2" fmla="*/ 2147483647 w 593"/>
              <a:gd name="T3" fmla="*/ 2147483647 h 567"/>
              <a:gd name="T4" fmla="*/ 2147483647 w 593"/>
              <a:gd name="T5" fmla="*/ 2147483647 h 567"/>
              <a:gd name="T6" fmla="*/ 2147483647 w 593"/>
              <a:gd name="T7" fmla="*/ 2147483647 h 567"/>
              <a:gd name="T8" fmla="*/ 2147483647 w 593"/>
              <a:gd name="T9" fmla="*/ 2147483647 h 567"/>
              <a:gd name="T10" fmla="*/ 2147483647 w 593"/>
              <a:gd name="T11" fmla="*/ 2147483647 h 567"/>
              <a:gd name="T12" fmla="*/ 2147483647 w 593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3" h="567">
                <a:moveTo>
                  <a:pt x="368" y="550"/>
                </a:moveTo>
                <a:cubicBezTo>
                  <a:pt x="334" y="550"/>
                  <a:pt x="219" y="567"/>
                  <a:pt x="161" y="547"/>
                </a:cubicBezTo>
                <a:cubicBezTo>
                  <a:pt x="103" y="527"/>
                  <a:pt x="46" y="481"/>
                  <a:pt x="23" y="433"/>
                </a:cubicBezTo>
                <a:cubicBezTo>
                  <a:pt x="0" y="385"/>
                  <a:pt x="9" y="308"/>
                  <a:pt x="23" y="256"/>
                </a:cubicBezTo>
                <a:cubicBezTo>
                  <a:pt x="37" y="204"/>
                  <a:pt x="64" y="160"/>
                  <a:pt x="110" y="121"/>
                </a:cubicBezTo>
                <a:cubicBezTo>
                  <a:pt x="156" y="82"/>
                  <a:pt x="219" y="38"/>
                  <a:pt x="299" y="19"/>
                </a:cubicBezTo>
                <a:cubicBezTo>
                  <a:pt x="379" y="0"/>
                  <a:pt x="532" y="9"/>
                  <a:pt x="593" y="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8" name="Freeform 129"/>
          <p:cNvSpPr>
            <a:spLocks/>
          </p:cNvSpPr>
          <p:nvPr/>
        </p:nvSpPr>
        <p:spPr bwMode="auto">
          <a:xfrm>
            <a:off x="4076700" y="2519363"/>
            <a:ext cx="641350" cy="873125"/>
          </a:xfrm>
          <a:custGeom>
            <a:avLst/>
            <a:gdLst>
              <a:gd name="T0" fmla="*/ 2147483647 w 404"/>
              <a:gd name="T1" fmla="*/ 0 h 550"/>
              <a:gd name="T2" fmla="*/ 2147483647 w 404"/>
              <a:gd name="T3" fmla="*/ 2147483647 h 550"/>
              <a:gd name="T4" fmla="*/ 2147483647 w 404"/>
              <a:gd name="T5" fmla="*/ 2147483647 h 550"/>
              <a:gd name="T6" fmla="*/ 2147483647 w 404"/>
              <a:gd name="T7" fmla="*/ 2147483647 h 550"/>
              <a:gd name="T8" fmla="*/ 2147483647 w 404"/>
              <a:gd name="T9" fmla="*/ 2147483647 h 550"/>
              <a:gd name="T10" fmla="*/ 2147483647 w 404"/>
              <a:gd name="T11" fmla="*/ 2147483647 h 550"/>
              <a:gd name="T12" fmla="*/ 2147483647 w 404"/>
              <a:gd name="T13" fmla="*/ 2147483647 h 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4" h="550">
                <a:moveTo>
                  <a:pt x="227" y="0"/>
                </a:moveTo>
                <a:cubicBezTo>
                  <a:pt x="217" y="17"/>
                  <a:pt x="186" y="71"/>
                  <a:pt x="167" y="105"/>
                </a:cubicBezTo>
                <a:cubicBezTo>
                  <a:pt x="148" y="139"/>
                  <a:pt x="134" y="169"/>
                  <a:pt x="113" y="207"/>
                </a:cubicBezTo>
                <a:cubicBezTo>
                  <a:pt x="92" y="245"/>
                  <a:pt x="58" y="291"/>
                  <a:pt x="41" y="333"/>
                </a:cubicBezTo>
                <a:cubicBezTo>
                  <a:pt x="24" y="375"/>
                  <a:pt x="0" y="428"/>
                  <a:pt x="11" y="462"/>
                </a:cubicBezTo>
                <a:cubicBezTo>
                  <a:pt x="22" y="496"/>
                  <a:pt x="45" y="522"/>
                  <a:pt x="110" y="536"/>
                </a:cubicBezTo>
                <a:cubicBezTo>
                  <a:pt x="175" y="550"/>
                  <a:pt x="343" y="546"/>
                  <a:pt x="404" y="54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9" name="Oval 130"/>
          <p:cNvSpPr>
            <a:spLocks noChangeArrowheads="1"/>
          </p:cNvSpPr>
          <p:nvPr/>
        </p:nvSpPr>
        <p:spPr bwMode="auto">
          <a:xfrm>
            <a:off x="2368550" y="3810000"/>
            <a:ext cx="477838" cy="2603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2400" name="Rectangle 134"/>
          <p:cNvSpPr>
            <a:spLocks noChangeArrowheads="1"/>
          </p:cNvSpPr>
          <p:nvPr/>
        </p:nvSpPr>
        <p:spPr bwMode="auto">
          <a:xfrm>
            <a:off x="6391275" y="385921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2401" name="Freeform 135"/>
          <p:cNvSpPr>
            <a:spLocks/>
          </p:cNvSpPr>
          <p:nvPr/>
        </p:nvSpPr>
        <p:spPr bwMode="auto">
          <a:xfrm>
            <a:off x="4686300" y="2540000"/>
            <a:ext cx="2692400" cy="1809750"/>
          </a:xfrm>
          <a:custGeom>
            <a:avLst/>
            <a:gdLst>
              <a:gd name="T0" fmla="*/ 0 w 1696"/>
              <a:gd name="T1" fmla="*/ 0 h 1140"/>
              <a:gd name="T2" fmla="*/ 2147483647 w 1696"/>
              <a:gd name="T3" fmla="*/ 2147483647 h 1140"/>
              <a:gd name="T4" fmla="*/ 2147483647 w 1696"/>
              <a:gd name="T5" fmla="*/ 2147483647 h 1140"/>
              <a:gd name="T6" fmla="*/ 2147483647 w 1696"/>
              <a:gd name="T7" fmla="*/ 2147483647 h 1140"/>
              <a:gd name="T8" fmla="*/ 2147483647 w 1696"/>
              <a:gd name="T9" fmla="*/ 2147483647 h 1140"/>
              <a:gd name="T10" fmla="*/ 2147483647 w 1696"/>
              <a:gd name="T11" fmla="*/ 2147483647 h 1140"/>
              <a:gd name="T12" fmla="*/ 2147483647 w 1696"/>
              <a:gd name="T13" fmla="*/ 2147483647 h 1140"/>
              <a:gd name="T14" fmla="*/ 2147483647 w 1696"/>
              <a:gd name="T15" fmla="*/ 2147483647 h 1140"/>
              <a:gd name="T16" fmla="*/ 2147483647 w 1696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96" h="1140">
                <a:moveTo>
                  <a:pt x="0" y="0"/>
                </a:moveTo>
                <a:cubicBezTo>
                  <a:pt x="29" y="24"/>
                  <a:pt x="81" y="87"/>
                  <a:pt x="168" y="144"/>
                </a:cubicBezTo>
                <a:cubicBezTo>
                  <a:pt x="255" y="201"/>
                  <a:pt x="439" y="244"/>
                  <a:pt x="520" y="344"/>
                </a:cubicBezTo>
                <a:cubicBezTo>
                  <a:pt x="601" y="444"/>
                  <a:pt x="627" y="628"/>
                  <a:pt x="656" y="744"/>
                </a:cubicBezTo>
                <a:cubicBezTo>
                  <a:pt x="685" y="860"/>
                  <a:pt x="621" y="975"/>
                  <a:pt x="696" y="1040"/>
                </a:cubicBezTo>
                <a:cubicBezTo>
                  <a:pt x="771" y="1105"/>
                  <a:pt x="969" y="1132"/>
                  <a:pt x="1104" y="1136"/>
                </a:cubicBezTo>
                <a:cubicBezTo>
                  <a:pt x="1239" y="1140"/>
                  <a:pt x="1428" y="1095"/>
                  <a:pt x="1504" y="1064"/>
                </a:cubicBezTo>
                <a:cubicBezTo>
                  <a:pt x="1580" y="1033"/>
                  <a:pt x="1528" y="975"/>
                  <a:pt x="1560" y="952"/>
                </a:cubicBezTo>
                <a:cubicBezTo>
                  <a:pt x="1592" y="929"/>
                  <a:pt x="1644" y="928"/>
                  <a:pt x="1696" y="9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402" name="Group 136"/>
          <p:cNvGrpSpPr>
            <a:grpSpLocks/>
          </p:cNvGrpSpPr>
          <p:nvPr/>
        </p:nvGrpSpPr>
        <p:grpSpPr bwMode="auto">
          <a:xfrm>
            <a:off x="1800225" y="5386388"/>
            <a:ext cx="485775" cy="328612"/>
            <a:chOff x="4377" y="3366"/>
            <a:chExt cx="306" cy="207"/>
          </a:xfrm>
        </p:grpSpPr>
        <p:sp>
          <p:nvSpPr>
            <p:cNvPr id="12495" name="Oval 137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" name="Rectangle 138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7" name="Freeform 139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Oval 140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" name="Rectangle 141"/>
            <p:cNvSpPr>
              <a:spLocks noChangeArrowheads="1"/>
            </p:cNvSpPr>
            <p:nvPr/>
          </p:nvSpPr>
          <p:spPr bwMode="auto">
            <a:xfrm rot="-1980000">
              <a:off x="4393" y="3436"/>
              <a:ext cx="2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Cdc20</a:t>
              </a:r>
            </a:p>
          </p:txBody>
        </p:sp>
      </p:grpSp>
      <p:grpSp>
        <p:nvGrpSpPr>
          <p:cNvPr id="12403" name="Group 142"/>
          <p:cNvGrpSpPr>
            <a:grpSpLocks/>
          </p:cNvGrpSpPr>
          <p:nvPr/>
        </p:nvGrpSpPr>
        <p:grpSpPr bwMode="auto">
          <a:xfrm>
            <a:off x="2133600" y="5105400"/>
            <a:ext cx="449263" cy="334963"/>
            <a:chOff x="4377" y="3366"/>
            <a:chExt cx="283" cy="211"/>
          </a:xfrm>
        </p:grpSpPr>
        <p:sp>
          <p:nvSpPr>
            <p:cNvPr id="12490" name="Oval 143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1" name="Rectangle 144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2" name="Freeform 145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Oval 146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" name="Rectangle 147"/>
            <p:cNvSpPr>
              <a:spLocks noChangeArrowheads="1"/>
            </p:cNvSpPr>
            <p:nvPr/>
          </p:nvSpPr>
          <p:spPr bwMode="auto">
            <a:xfrm rot="-1980000">
              <a:off x="4394" y="3442"/>
              <a:ext cx="2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Cdh1</a:t>
              </a:r>
            </a:p>
          </p:txBody>
        </p:sp>
      </p:grpSp>
      <p:sp>
        <p:nvSpPr>
          <p:cNvPr id="12404" name="Text Box 148"/>
          <p:cNvSpPr txBox="1">
            <a:spLocks noChangeArrowheads="1"/>
          </p:cNvSpPr>
          <p:nvPr/>
        </p:nvSpPr>
        <p:spPr bwMode="auto">
          <a:xfrm>
            <a:off x="1219200" y="2362200"/>
            <a:ext cx="1617663" cy="593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/>
              <a:t>Budding Yeast</a:t>
            </a:r>
          </a:p>
          <a:p>
            <a:pPr algn="l"/>
            <a:r>
              <a:rPr lang="en-US"/>
              <a:t>Chen et al.</a:t>
            </a:r>
          </a:p>
        </p:txBody>
      </p:sp>
      <p:sp>
        <p:nvSpPr>
          <p:cNvPr id="12405" name="Oval 149"/>
          <p:cNvSpPr>
            <a:spLocks noChangeArrowheads="1"/>
          </p:cNvSpPr>
          <p:nvPr/>
        </p:nvSpPr>
        <p:spPr bwMode="auto">
          <a:xfrm>
            <a:off x="5111750" y="4962525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2406" name="Oval 150"/>
          <p:cNvSpPr>
            <a:spLocks noChangeArrowheads="1"/>
          </p:cNvSpPr>
          <p:nvPr/>
        </p:nvSpPr>
        <p:spPr bwMode="auto">
          <a:xfrm>
            <a:off x="4314825" y="4967288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407" name="Oval 151"/>
          <p:cNvSpPr>
            <a:spLocks noChangeArrowheads="1"/>
          </p:cNvSpPr>
          <p:nvPr/>
        </p:nvSpPr>
        <p:spPr bwMode="auto">
          <a:xfrm>
            <a:off x="4376738" y="5100638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grpSp>
        <p:nvGrpSpPr>
          <p:cNvPr id="12408" name="Group 152"/>
          <p:cNvGrpSpPr>
            <a:grpSpLocks/>
          </p:cNvGrpSpPr>
          <p:nvPr/>
        </p:nvGrpSpPr>
        <p:grpSpPr bwMode="auto">
          <a:xfrm>
            <a:off x="4681538" y="5314950"/>
            <a:ext cx="457200" cy="457200"/>
            <a:chOff x="2949" y="3348"/>
            <a:chExt cx="288" cy="288"/>
          </a:xfrm>
        </p:grpSpPr>
        <p:sp>
          <p:nvSpPr>
            <p:cNvPr id="12488" name="Line 153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9" name="Line 154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409" name="Group 155"/>
          <p:cNvGrpSpPr>
            <a:grpSpLocks/>
          </p:cNvGrpSpPr>
          <p:nvPr/>
        </p:nvGrpSpPr>
        <p:grpSpPr bwMode="auto">
          <a:xfrm rot="-5400000" flipH="1" flipV="1">
            <a:off x="5084763" y="5507037"/>
            <a:ext cx="533400" cy="187325"/>
            <a:chOff x="3411" y="791"/>
            <a:chExt cx="725" cy="102"/>
          </a:xfrm>
        </p:grpSpPr>
        <p:sp>
          <p:nvSpPr>
            <p:cNvPr id="12486" name="Line 156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7" name="Line 157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0" name="Oval 158"/>
          <p:cNvSpPr>
            <a:spLocks noChangeArrowheads="1"/>
          </p:cNvSpPr>
          <p:nvPr/>
        </p:nvSpPr>
        <p:spPr bwMode="auto">
          <a:xfrm>
            <a:off x="5105400" y="5924550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2411" name="Line 159"/>
          <p:cNvSpPr>
            <a:spLocks noChangeShapeType="1"/>
          </p:cNvSpPr>
          <p:nvPr/>
        </p:nvSpPr>
        <p:spPr bwMode="auto">
          <a:xfrm flipH="1" flipV="1">
            <a:off x="5486400" y="5638800"/>
            <a:ext cx="71755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12" name="Oval 160"/>
          <p:cNvSpPr>
            <a:spLocks noChangeArrowheads="1"/>
          </p:cNvSpPr>
          <p:nvPr/>
        </p:nvSpPr>
        <p:spPr bwMode="auto">
          <a:xfrm>
            <a:off x="5486400" y="58674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grpSp>
        <p:nvGrpSpPr>
          <p:cNvPr id="12413" name="Group 161"/>
          <p:cNvGrpSpPr>
            <a:grpSpLocks/>
          </p:cNvGrpSpPr>
          <p:nvPr/>
        </p:nvGrpSpPr>
        <p:grpSpPr bwMode="auto">
          <a:xfrm rot="8247939">
            <a:off x="8001000" y="962025"/>
            <a:ext cx="304800" cy="361950"/>
            <a:chOff x="2949" y="3348"/>
            <a:chExt cx="288" cy="288"/>
          </a:xfrm>
        </p:grpSpPr>
        <p:sp>
          <p:nvSpPr>
            <p:cNvPr id="12484" name="Line 162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5" name="Line 163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4" name="Oval 164"/>
          <p:cNvSpPr>
            <a:spLocks noChangeArrowheads="1"/>
          </p:cNvSpPr>
          <p:nvPr/>
        </p:nvSpPr>
        <p:spPr bwMode="auto">
          <a:xfrm>
            <a:off x="7839075" y="428625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2415" name="AutoShape 165"/>
          <p:cNvSpPr>
            <a:spLocks noChangeArrowheads="1"/>
          </p:cNvSpPr>
          <p:nvPr/>
        </p:nvSpPr>
        <p:spPr bwMode="auto">
          <a:xfrm>
            <a:off x="8318500" y="1009650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2416" name="Oval 166"/>
          <p:cNvSpPr>
            <a:spLocks noChangeArrowheads="1"/>
          </p:cNvSpPr>
          <p:nvPr/>
        </p:nvSpPr>
        <p:spPr bwMode="auto">
          <a:xfrm>
            <a:off x="8382000" y="823913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2417" name="Oval 167"/>
          <p:cNvSpPr>
            <a:spLocks noChangeArrowheads="1"/>
          </p:cNvSpPr>
          <p:nvPr/>
        </p:nvSpPr>
        <p:spPr bwMode="auto">
          <a:xfrm>
            <a:off x="6800850" y="857250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grpSp>
        <p:nvGrpSpPr>
          <p:cNvPr id="12418" name="Group 168"/>
          <p:cNvGrpSpPr>
            <a:grpSpLocks/>
          </p:cNvGrpSpPr>
          <p:nvPr/>
        </p:nvGrpSpPr>
        <p:grpSpPr bwMode="auto">
          <a:xfrm rot="-1873734" flipH="1" flipV="1">
            <a:off x="7370763" y="782638"/>
            <a:ext cx="533400" cy="187325"/>
            <a:chOff x="3411" y="791"/>
            <a:chExt cx="725" cy="102"/>
          </a:xfrm>
        </p:grpSpPr>
        <p:sp>
          <p:nvSpPr>
            <p:cNvPr id="12482" name="Line 169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3" name="Line 170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9" name="Line 171"/>
          <p:cNvSpPr>
            <a:spLocks noChangeShapeType="1"/>
          </p:cNvSpPr>
          <p:nvPr/>
        </p:nvSpPr>
        <p:spPr bwMode="auto">
          <a:xfrm flipH="1">
            <a:off x="6905625" y="1262063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20" name="Oval 172"/>
          <p:cNvSpPr>
            <a:spLocks noChangeArrowheads="1"/>
          </p:cNvSpPr>
          <p:nvPr/>
        </p:nvSpPr>
        <p:spPr bwMode="auto">
          <a:xfrm>
            <a:off x="6858000" y="762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sp>
        <p:nvSpPr>
          <p:cNvPr id="12421" name="Line 173"/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22" name="Group 174"/>
          <p:cNvGrpSpPr>
            <a:grpSpLocks/>
          </p:cNvGrpSpPr>
          <p:nvPr/>
        </p:nvGrpSpPr>
        <p:grpSpPr bwMode="auto">
          <a:xfrm>
            <a:off x="6629400" y="4876800"/>
            <a:ext cx="495300" cy="322263"/>
            <a:chOff x="4536" y="3664"/>
            <a:chExt cx="312" cy="203"/>
          </a:xfrm>
        </p:grpSpPr>
        <p:sp>
          <p:nvSpPr>
            <p:cNvPr id="12480" name="Rectangle 175"/>
            <p:cNvSpPr>
              <a:spLocks noChangeArrowheads="1"/>
            </p:cNvSpPr>
            <p:nvPr/>
          </p:nvSpPr>
          <p:spPr bwMode="auto">
            <a:xfrm>
              <a:off x="4536" y="3664"/>
              <a:ext cx="256" cy="17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1" name="Oval 176"/>
            <p:cNvSpPr>
              <a:spLocks noChangeArrowheads="1"/>
            </p:cNvSpPr>
            <p:nvPr/>
          </p:nvSpPr>
          <p:spPr bwMode="auto">
            <a:xfrm>
              <a:off x="4547" y="3704"/>
              <a:ext cx="301" cy="1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Cln3</a:t>
              </a:r>
            </a:p>
          </p:txBody>
        </p:sp>
      </p:grpSp>
      <p:sp>
        <p:nvSpPr>
          <p:cNvPr id="12423" name="Line 177"/>
          <p:cNvSpPr>
            <a:spLocks noChangeShapeType="1"/>
          </p:cNvSpPr>
          <p:nvPr/>
        </p:nvSpPr>
        <p:spPr bwMode="auto">
          <a:xfrm flipH="1">
            <a:off x="5486400" y="51054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24" name="Line 179"/>
          <p:cNvSpPr>
            <a:spLocks noChangeShapeType="1"/>
          </p:cNvSpPr>
          <p:nvPr/>
        </p:nvSpPr>
        <p:spPr bwMode="auto">
          <a:xfrm flipV="1">
            <a:off x="7620000" y="9906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25" name="Oval 180"/>
          <p:cNvSpPr>
            <a:spLocks noChangeArrowheads="1"/>
          </p:cNvSpPr>
          <p:nvPr/>
        </p:nvSpPr>
        <p:spPr bwMode="auto">
          <a:xfrm>
            <a:off x="7239000" y="533400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2426" name="Rectangle 181"/>
          <p:cNvSpPr>
            <a:spLocks noChangeArrowheads="1"/>
          </p:cNvSpPr>
          <p:nvPr/>
        </p:nvSpPr>
        <p:spPr bwMode="auto">
          <a:xfrm>
            <a:off x="0" y="4267200"/>
            <a:ext cx="4114800" cy="2590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27" name="Rectangle 182"/>
          <p:cNvSpPr>
            <a:spLocks noChangeArrowheads="1"/>
          </p:cNvSpPr>
          <p:nvPr/>
        </p:nvSpPr>
        <p:spPr bwMode="auto">
          <a:xfrm>
            <a:off x="0" y="1828800"/>
            <a:ext cx="4114800" cy="2438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28" name="Rectangle 184"/>
          <p:cNvSpPr>
            <a:spLocks noChangeArrowheads="1"/>
          </p:cNvSpPr>
          <p:nvPr/>
        </p:nvSpPr>
        <p:spPr bwMode="auto">
          <a:xfrm>
            <a:off x="0" y="0"/>
            <a:ext cx="4114800" cy="1828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29" name="Rectangle 185"/>
          <p:cNvSpPr>
            <a:spLocks noChangeArrowheads="1"/>
          </p:cNvSpPr>
          <p:nvPr/>
        </p:nvSpPr>
        <p:spPr bwMode="auto">
          <a:xfrm>
            <a:off x="4100513" y="3048000"/>
            <a:ext cx="2286000" cy="1828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0" name="Oval 187"/>
          <p:cNvSpPr>
            <a:spLocks noChangeArrowheads="1"/>
          </p:cNvSpPr>
          <p:nvPr/>
        </p:nvSpPr>
        <p:spPr bwMode="auto">
          <a:xfrm>
            <a:off x="6248400" y="22987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1" name="Arc 188"/>
          <p:cNvSpPr>
            <a:spLocks/>
          </p:cNvSpPr>
          <p:nvPr/>
        </p:nvSpPr>
        <p:spPr bwMode="auto">
          <a:xfrm rot="9651198" flipH="1" flipV="1">
            <a:off x="5181600" y="1854200"/>
            <a:ext cx="1219200" cy="685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none" w="lg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2" name="Line 189"/>
          <p:cNvSpPr>
            <a:spLocks noChangeShapeType="1"/>
          </p:cNvSpPr>
          <p:nvPr/>
        </p:nvSpPr>
        <p:spPr bwMode="auto">
          <a:xfrm rot="403171">
            <a:off x="5029200" y="19304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33" name="Oval 193"/>
          <p:cNvSpPr>
            <a:spLocks noChangeArrowheads="1"/>
          </p:cNvSpPr>
          <p:nvPr/>
        </p:nvSpPr>
        <p:spPr bwMode="auto">
          <a:xfrm>
            <a:off x="3962400" y="1905000"/>
            <a:ext cx="1066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34" name="Group 194"/>
          <p:cNvGrpSpPr>
            <a:grpSpLocks/>
          </p:cNvGrpSpPr>
          <p:nvPr/>
        </p:nvGrpSpPr>
        <p:grpSpPr bwMode="auto">
          <a:xfrm>
            <a:off x="4749800" y="2400300"/>
            <a:ext cx="1651000" cy="701675"/>
            <a:chOff x="2992" y="1512"/>
            <a:chExt cx="1040" cy="442"/>
          </a:xfrm>
        </p:grpSpPr>
        <p:sp>
          <p:nvSpPr>
            <p:cNvPr id="12475" name="Line 195"/>
            <p:cNvSpPr>
              <a:spLocks noChangeShapeType="1"/>
            </p:cNvSpPr>
            <p:nvPr/>
          </p:nvSpPr>
          <p:spPr bwMode="auto">
            <a:xfrm rot="-860099">
              <a:off x="3936" y="17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76" name="Group 196"/>
            <p:cNvGrpSpPr>
              <a:grpSpLocks/>
            </p:cNvGrpSpPr>
            <p:nvPr/>
          </p:nvGrpSpPr>
          <p:grpSpPr bwMode="auto">
            <a:xfrm>
              <a:off x="3600" y="1512"/>
              <a:ext cx="223" cy="442"/>
              <a:chOff x="5898" y="1264"/>
              <a:chExt cx="223" cy="442"/>
            </a:xfrm>
          </p:grpSpPr>
          <p:sp>
            <p:nvSpPr>
              <p:cNvPr id="12478" name="Text Box 197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2479" name="Oval 198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77" name="Arc 199"/>
            <p:cNvSpPr>
              <a:spLocks/>
            </p:cNvSpPr>
            <p:nvPr/>
          </p:nvSpPr>
          <p:spPr bwMode="auto">
            <a:xfrm rot="2105447" flipV="1">
              <a:off x="2992" y="1512"/>
              <a:ext cx="96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35" name="Arc 200"/>
          <p:cNvSpPr>
            <a:spLocks/>
          </p:cNvSpPr>
          <p:nvPr/>
        </p:nvSpPr>
        <p:spPr bwMode="auto">
          <a:xfrm flipH="1" flipV="1">
            <a:off x="4784725" y="2220913"/>
            <a:ext cx="1760538" cy="903287"/>
          </a:xfrm>
          <a:custGeom>
            <a:avLst/>
            <a:gdLst>
              <a:gd name="T0" fmla="*/ 0 w 20755"/>
              <a:gd name="T1" fmla="*/ 0 h 21600"/>
              <a:gd name="T2" fmla="*/ 2147483647 w 20755"/>
              <a:gd name="T3" fmla="*/ 2147483647 h 21600"/>
              <a:gd name="T4" fmla="*/ 0 w 2075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55" h="21600" fill="none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</a:path>
              <a:path w="20755" h="21600" stroke="0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6" name="Freeform 226"/>
          <p:cNvSpPr>
            <a:spLocks/>
          </p:cNvSpPr>
          <p:nvPr/>
        </p:nvSpPr>
        <p:spPr bwMode="auto">
          <a:xfrm>
            <a:off x="6870700" y="2552700"/>
            <a:ext cx="1689100" cy="635000"/>
          </a:xfrm>
          <a:custGeom>
            <a:avLst/>
            <a:gdLst>
              <a:gd name="T0" fmla="*/ 2147483647 w 992"/>
              <a:gd name="T1" fmla="*/ 0 h 336"/>
              <a:gd name="T2" fmla="*/ 0 w 992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2" h="336">
                <a:moveTo>
                  <a:pt x="992" y="0"/>
                </a:moveTo>
                <a:lnTo>
                  <a:pt x="0" y="33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37" name="Rectangle 183"/>
          <p:cNvSpPr>
            <a:spLocks noChangeArrowheads="1"/>
          </p:cNvSpPr>
          <p:nvPr/>
        </p:nvSpPr>
        <p:spPr bwMode="auto">
          <a:xfrm>
            <a:off x="7162800" y="2514600"/>
            <a:ext cx="1981200" cy="2328863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38" name="Oval 132"/>
          <p:cNvSpPr>
            <a:spLocks noChangeArrowheads="1"/>
          </p:cNvSpPr>
          <p:nvPr/>
        </p:nvSpPr>
        <p:spPr bwMode="auto">
          <a:xfrm>
            <a:off x="3657600" y="6384925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2439" name="Line 131"/>
          <p:cNvSpPr>
            <a:spLocks noChangeShapeType="1"/>
          </p:cNvSpPr>
          <p:nvPr/>
        </p:nvSpPr>
        <p:spPr bwMode="auto">
          <a:xfrm flipV="1">
            <a:off x="4038600" y="6299200"/>
            <a:ext cx="457200" cy="10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40" name="Freeform 133"/>
          <p:cNvSpPr>
            <a:spLocks/>
          </p:cNvSpPr>
          <p:nvPr/>
        </p:nvSpPr>
        <p:spPr bwMode="auto">
          <a:xfrm>
            <a:off x="5875338" y="3276600"/>
            <a:ext cx="665162" cy="2387600"/>
          </a:xfrm>
          <a:custGeom>
            <a:avLst/>
            <a:gdLst>
              <a:gd name="T0" fmla="*/ 2147483647 w 419"/>
              <a:gd name="T1" fmla="*/ 2147483647 h 1649"/>
              <a:gd name="T2" fmla="*/ 2147483647 w 419"/>
              <a:gd name="T3" fmla="*/ 2147483647 h 1649"/>
              <a:gd name="T4" fmla="*/ 2147483647 w 419"/>
              <a:gd name="T5" fmla="*/ 2147483647 h 1649"/>
              <a:gd name="T6" fmla="*/ 2147483647 w 419"/>
              <a:gd name="T7" fmla="*/ 2147483647 h 1649"/>
              <a:gd name="T8" fmla="*/ 2147483647 w 419"/>
              <a:gd name="T9" fmla="*/ 2147483647 h 1649"/>
              <a:gd name="T10" fmla="*/ 2147483647 w 419"/>
              <a:gd name="T11" fmla="*/ 2147483647 h 1649"/>
              <a:gd name="T12" fmla="*/ 2147483647 w 419"/>
              <a:gd name="T13" fmla="*/ 2147483647 h 1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649">
                <a:moveTo>
                  <a:pt x="403" y="1649"/>
                </a:moveTo>
                <a:cubicBezTo>
                  <a:pt x="353" y="1575"/>
                  <a:pt x="304" y="1502"/>
                  <a:pt x="251" y="1353"/>
                </a:cubicBezTo>
                <a:cubicBezTo>
                  <a:pt x="198" y="1204"/>
                  <a:pt x="118" y="900"/>
                  <a:pt x="83" y="753"/>
                </a:cubicBezTo>
                <a:cubicBezTo>
                  <a:pt x="48" y="606"/>
                  <a:pt x="54" y="578"/>
                  <a:pt x="43" y="473"/>
                </a:cubicBezTo>
                <a:cubicBezTo>
                  <a:pt x="32" y="368"/>
                  <a:pt x="0" y="197"/>
                  <a:pt x="19" y="121"/>
                </a:cubicBezTo>
                <a:cubicBezTo>
                  <a:pt x="38" y="45"/>
                  <a:pt x="88" y="34"/>
                  <a:pt x="155" y="17"/>
                </a:cubicBezTo>
                <a:cubicBezTo>
                  <a:pt x="222" y="0"/>
                  <a:pt x="320" y="8"/>
                  <a:pt x="419" y="1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1383" name="Group 263"/>
          <p:cNvGrpSpPr>
            <a:grpSpLocks/>
          </p:cNvGrpSpPr>
          <p:nvPr/>
        </p:nvGrpSpPr>
        <p:grpSpPr bwMode="auto">
          <a:xfrm>
            <a:off x="4541838" y="2573338"/>
            <a:ext cx="1325562" cy="3390900"/>
            <a:chOff x="2861" y="1621"/>
            <a:chExt cx="835" cy="2136"/>
          </a:xfrm>
        </p:grpSpPr>
        <p:sp>
          <p:nvSpPr>
            <p:cNvPr id="12470" name="Line 233"/>
            <p:cNvSpPr>
              <a:spLocks noChangeShapeType="1"/>
            </p:cNvSpPr>
            <p:nvPr/>
          </p:nvSpPr>
          <p:spPr bwMode="auto">
            <a:xfrm rot="20739901" flipH="1">
              <a:off x="3648" y="3597"/>
              <a:ext cx="48" cy="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71" name="Group 234"/>
            <p:cNvGrpSpPr>
              <a:grpSpLocks/>
            </p:cNvGrpSpPr>
            <p:nvPr/>
          </p:nvGrpSpPr>
          <p:grpSpPr bwMode="auto">
            <a:xfrm>
              <a:off x="3072" y="3312"/>
              <a:ext cx="223" cy="442"/>
              <a:chOff x="5898" y="1264"/>
              <a:chExt cx="223" cy="442"/>
            </a:xfrm>
          </p:grpSpPr>
          <p:sp>
            <p:nvSpPr>
              <p:cNvPr id="12473" name="Text Box 235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2474" name="Oval 236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72" name="Arc 237"/>
            <p:cNvSpPr>
              <a:spLocks/>
            </p:cNvSpPr>
            <p:nvPr/>
          </p:nvSpPr>
          <p:spPr bwMode="auto">
            <a:xfrm rot="5208025" flipV="1">
              <a:off x="2194" y="2288"/>
              <a:ext cx="2074" cy="740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381" name="Group 261"/>
          <p:cNvGrpSpPr>
            <a:grpSpLocks/>
          </p:cNvGrpSpPr>
          <p:nvPr/>
        </p:nvGrpSpPr>
        <p:grpSpPr bwMode="auto">
          <a:xfrm>
            <a:off x="5943600" y="2365375"/>
            <a:ext cx="1801813" cy="3806825"/>
            <a:chOff x="3744" y="1490"/>
            <a:chExt cx="1135" cy="2398"/>
          </a:xfrm>
        </p:grpSpPr>
        <p:sp>
          <p:nvSpPr>
            <p:cNvPr id="12464" name="Oval 207"/>
            <p:cNvSpPr>
              <a:spLocks noChangeArrowheads="1"/>
            </p:cNvSpPr>
            <p:nvPr/>
          </p:nvSpPr>
          <p:spPr bwMode="auto">
            <a:xfrm>
              <a:off x="3744" y="3408"/>
              <a:ext cx="720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5" name="Arc 238"/>
            <p:cNvSpPr>
              <a:spLocks/>
            </p:cNvSpPr>
            <p:nvPr/>
          </p:nvSpPr>
          <p:spPr bwMode="auto">
            <a:xfrm rot="18336959" flipV="1">
              <a:off x="3636" y="2217"/>
              <a:ext cx="1538" cy="74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66" name="Line 239"/>
            <p:cNvSpPr>
              <a:spLocks noChangeShapeType="1"/>
            </p:cNvSpPr>
            <p:nvPr/>
          </p:nvSpPr>
          <p:spPr bwMode="auto">
            <a:xfrm rot="20739901" flipH="1">
              <a:off x="4482" y="1692"/>
              <a:ext cx="144" cy="1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67" name="Group 240"/>
            <p:cNvGrpSpPr>
              <a:grpSpLocks/>
            </p:cNvGrpSpPr>
            <p:nvPr/>
          </p:nvGrpSpPr>
          <p:grpSpPr bwMode="auto">
            <a:xfrm>
              <a:off x="4656" y="1490"/>
              <a:ext cx="223" cy="442"/>
              <a:chOff x="5898" y="1264"/>
              <a:chExt cx="223" cy="442"/>
            </a:xfrm>
          </p:grpSpPr>
          <p:sp>
            <p:nvSpPr>
              <p:cNvPr id="12468" name="Text Box 241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2469" name="Oval 242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43" name="Rectangle 243"/>
          <p:cNvSpPr>
            <a:spLocks noChangeArrowheads="1"/>
          </p:cNvSpPr>
          <p:nvPr/>
        </p:nvSpPr>
        <p:spPr bwMode="auto">
          <a:xfrm>
            <a:off x="4114800" y="0"/>
            <a:ext cx="5029200" cy="19050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364" name="Group 244"/>
          <p:cNvGrpSpPr>
            <a:grpSpLocks/>
          </p:cNvGrpSpPr>
          <p:nvPr/>
        </p:nvGrpSpPr>
        <p:grpSpPr bwMode="auto">
          <a:xfrm>
            <a:off x="152400" y="2667000"/>
            <a:ext cx="3886200" cy="2438400"/>
            <a:chOff x="96" y="1776"/>
            <a:chExt cx="2448" cy="1536"/>
          </a:xfrm>
        </p:grpSpPr>
        <p:sp>
          <p:nvSpPr>
            <p:cNvPr id="12448" name="Rectangle 245"/>
            <p:cNvSpPr>
              <a:spLocks noChangeArrowheads="1"/>
            </p:cNvSpPr>
            <p:nvPr/>
          </p:nvSpPr>
          <p:spPr bwMode="auto">
            <a:xfrm>
              <a:off x="96" y="1776"/>
              <a:ext cx="2448" cy="15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49" name="Group 246"/>
            <p:cNvGrpSpPr>
              <a:grpSpLocks/>
            </p:cNvGrpSpPr>
            <p:nvPr/>
          </p:nvGrpSpPr>
          <p:grpSpPr bwMode="auto">
            <a:xfrm>
              <a:off x="212" y="1872"/>
              <a:ext cx="2112" cy="1272"/>
              <a:chOff x="1728" y="1608"/>
              <a:chExt cx="2112" cy="1272"/>
            </a:xfrm>
          </p:grpSpPr>
          <p:sp>
            <p:nvSpPr>
              <p:cNvPr id="12450" name="Text Box 247"/>
              <p:cNvSpPr txBox="1">
                <a:spLocks noChangeArrowheads="1"/>
              </p:cNvSpPr>
              <p:nvPr/>
            </p:nvSpPr>
            <p:spPr bwMode="auto">
              <a:xfrm>
                <a:off x="3308" y="1920"/>
                <a:ext cx="5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/>
                  <a:t>Clb2</a:t>
                </a:r>
              </a:p>
            </p:txBody>
          </p:sp>
          <p:sp>
            <p:nvSpPr>
              <p:cNvPr id="12451" name="Text Box 248"/>
              <p:cNvSpPr txBox="1">
                <a:spLocks noChangeArrowheads="1"/>
              </p:cNvSpPr>
              <p:nvPr/>
            </p:nvSpPr>
            <p:spPr bwMode="auto">
              <a:xfrm>
                <a:off x="2736" y="259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/>
                  <a:t>Cdh1</a:t>
                </a:r>
              </a:p>
            </p:txBody>
          </p:sp>
          <p:sp>
            <p:nvSpPr>
              <p:cNvPr id="12452" name="Arc 249"/>
              <p:cNvSpPr>
                <a:spLocks/>
              </p:cNvSpPr>
              <p:nvPr/>
            </p:nvSpPr>
            <p:spPr bwMode="auto">
              <a:xfrm flipH="1">
                <a:off x="2948" y="2064"/>
                <a:ext cx="384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3" name="Arc 250"/>
              <p:cNvSpPr>
                <a:spLocks/>
              </p:cNvSpPr>
              <p:nvPr/>
            </p:nvSpPr>
            <p:spPr bwMode="auto">
              <a:xfrm rot="10800000" flipH="1">
                <a:off x="3332" y="2208"/>
                <a:ext cx="28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4" name="Line 251"/>
              <p:cNvSpPr>
                <a:spLocks noChangeShapeType="1"/>
              </p:cNvSpPr>
              <p:nvPr/>
            </p:nvSpPr>
            <p:spPr bwMode="auto">
              <a:xfrm flipH="1">
                <a:off x="2876" y="259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Line 252"/>
              <p:cNvSpPr>
                <a:spLocks noChangeShapeType="1"/>
              </p:cNvSpPr>
              <p:nvPr/>
            </p:nvSpPr>
            <p:spPr bwMode="auto">
              <a:xfrm flipH="1">
                <a:off x="3548" y="220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56" name="Group 253"/>
              <p:cNvGrpSpPr>
                <a:grpSpLocks/>
              </p:cNvGrpSpPr>
              <p:nvPr/>
            </p:nvGrpSpPr>
            <p:grpSpPr bwMode="auto">
              <a:xfrm flipH="1">
                <a:off x="2352" y="1680"/>
                <a:ext cx="1194" cy="267"/>
                <a:chOff x="2508" y="1443"/>
                <a:chExt cx="1476" cy="363"/>
              </a:xfrm>
            </p:grpSpPr>
            <p:sp>
              <p:nvSpPr>
                <p:cNvPr id="12462" name="Arc 254"/>
                <p:cNvSpPr>
                  <a:spLocks/>
                </p:cNvSpPr>
                <p:nvPr/>
              </p:nvSpPr>
              <p:spPr bwMode="auto">
                <a:xfrm flipH="1">
                  <a:off x="2508" y="1536"/>
                  <a:ext cx="1476" cy="2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3" name="Line 255"/>
                <p:cNvSpPr>
                  <a:spLocks noChangeShapeType="1"/>
                </p:cNvSpPr>
                <p:nvPr/>
              </p:nvSpPr>
              <p:spPr bwMode="auto">
                <a:xfrm rot="-5400000">
                  <a:off x="3888" y="1539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57" name="Group 256"/>
              <p:cNvGrpSpPr>
                <a:grpSpLocks/>
              </p:cNvGrpSpPr>
              <p:nvPr/>
            </p:nvGrpSpPr>
            <p:grpSpPr bwMode="auto">
              <a:xfrm>
                <a:off x="1728" y="1608"/>
                <a:ext cx="989" cy="1226"/>
                <a:chOff x="1728" y="1608"/>
                <a:chExt cx="989" cy="1226"/>
              </a:xfrm>
            </p:grpSpPr>
            <p:sp>
              <p:nvSpPr>
                <p:cNvPr id="12458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1728" y="1608"/>
                  <a:ext cx="5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400" b="1"/>
                    <a:t>Cln2</a:t>
                  </a:r>
                </a:p>
              </p:txBody>
            </p:sp>
            <p:grpSp>
              <p:nvGrpSpPr>
                <p:cNvPr id="12459" name="Group 258"/>
                <p:cNvGrpSpPr>
                  <a:grpSpLocks/>
                </p:cNvGrpSpPr>
                <p:nvPr/>
              </p:nvGrpSpPr>
              <p:grpSpPr bwMode="auto">
                <a:xfrm flipH="1">
                  <a:off x="2024" y="1896"/>
                  <a:ext cx="693" cy="938"/>
                  <a:chOff x="3696" y="1680"/>
                  <a:chExt cx="528" cy="1032"/>
                </a:xfrm>
              </p:grpSpPr>
              <p:sp>
                <p:nvSpPr>
                  <p:cNvPr id="12460" name="Arc 259"/>
                  <p:cNvSpPr>
                    <a:spLocks/>
                  </p:cNvSpPr>
                  <p:nvPr/>
                </p:nvSpPr>
                <p:spPr bwMode="auto">
                  <a:xfrm rot="5400000">
                    <a:off x="3489" y="1887"/>
                    <a:ext cx="942" cy="5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1" name="Line 26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3600" y="2616"/>
                    <a:ext cx="1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445" name="Group 190"/>
          <p:cNvGrpSpPr>
            <a:grpSpLocks/>
          </p:cNvGrpSpPr>
          <p:nvPr/>
        </p:nvGrpSpPr>
        <p:grpSpPr bwMode="auto">
          <a:xfrm>
            <a:off x="5092700" y="1371600"/>
            <a:ext cx="354013" cy="701675"/>
            <a:chOff x="5898" y="1264"/>
            <a:chExt cx="223" cy="442"/>
          </a:xfrm>
        </p:grpSpPr>
        <p:sp>
          <p:nvSpPr>
            <p:cNvPr id="12446" name="Text Box 191"/>
            <p:cNvSpPr txBox="1">
              <a:spLocks noChangeArrowheads="1"/>
            </p:cNvSpPr>
            <p:nvPr/>
          </p:nvSpPr>
          <p:spPr bwMode="auto">
            <a:xfrm>
              <a:off x="5898" y="1264"/>
              <a:ext cx="22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4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2447" name="Oval 192"/>
            <p:cNvSpPr>
              <a:spLocks noChangeArrowheads="1"/>
            </p:cNvSpPr>
            <p:nvPr/>
          </p:nvSpPr>
          <p:spPr bwMode="auto">
            <a:xfrm>
              <a:off x="5912" y="1432"/>
              <a:ext cx="192" cy="1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36725" y="1752600"/>
            <a:ext cx="6264275" cy="4078288"/>
            <a:chOff x="1094" y="1104"/>
            <a:chExt cx="3946" cy="2569"/>
          </a:xfrm>
        </p:grpSpPr>
        <p:sp>
          <p:nvSpPr>
            <p:cNvPr id="13329" name="Line 3"/>
            <p:cNvSpPr>
              <a:spLocks noChangeShapeType="1"/>
            </p:cNvSpPr>
            <p:nvPr/>
          </p:nvSpPr>
          <p:spPr bwMode="auto">
            <a:xfrm>
              <a:off x="1680" y="110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4"/>
            <p:cNvSpPr>
              <a:spLocks noChangeShapeType="1"/>
            </p:cNvSpPr>
            <p:nvPr/>
          </p:nvSpPr>
          <p:spPr bwMode="auto">
            <a:xfrm>
              <a:off x="1680" y="3312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Text Box 5"/>
            <p:cNvSpPr txBox="1">
              <a:spLocks noChangeArrowheads="1"/>
            </p:cNvSpPr>
            <p:nvPr/>
          </p:nvSpPr>
          <p:spPr bwMode="auto">
            <a:xfrm>
              <a:off x="1094" y="194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Clb2</a:t>
              </a:r>
            </a:p>
          </p:txBody>
        </p:sp>
        <p:sp>
          <p:nvSpPr>
            <p:cNvPr id="13332" name="Text Box 6"/>
            <p:cNvSpPr txBox="1">
              <a:spLocks noChangeArrowheads="1"/>
            </p:cNvSpPr>
            <p:nvPr/>
          </p:nvSpPr>
          <p:spPr bwMode="auto">
            <a:xfrm>
              <a:off x="3254" y="33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Cln2</a:t>
              </a:r>
            </a:p>
          </p:txBody>
        </p:sp>
      </p:grpSp>
      <p:sp>
        <p:nvSpPr>
          <p:cNvPr id="13315" name="Arc 7"/>
          <p:cNvSpPr>
            <a:spLocks/>
          </p:cNvSpPr>
          <p:nvPr/>
        </p:nvSpPr>
        <p:spPr bwMode="auto">
          <a:xfrm rot="5400000">
            <a:off x="3543300" y="3238500"/>
            <a:ext cx="914400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rc 8"/>
          <p:cNvSpPr>
            <a:spLocks/>
          </p:cNvSpPr>
          <p:nvPr/>
        </p:nvSpPr>
        <p:spPr bwMode="auto">
          <a:xfrm rot="16200000" flipV="1">
            <a:off x="3733800" y="2438400"/>
            <a:ext cx="533400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 flipV="1">
            <a:off x="2667000" y="2057400"/>
            <a:ext cx="5105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4" name="Freeform 10"/>
          <p:cNvSpPr>
            <a:spLocks/>
          </p:cNvSpPr>
          <p:nvPr/>
        </p:nvSpPr>
        <p:spPr bwMode="auto">
          <a:xfrm>
            <a:off x="3048000" y="2063750"/>
            <a:ext cx="2819400" cy="3060700"/>
          </a:xfrm>
          <a:custGeom>
            <a:avLst/>
            <a:gdLst>
              <a:gd name="T0" fmla="*/ 0 w 1776"/>
              <a:gd name="T1" fmla="*/ 2147483647 h 1928"/>
              <a:gd name="T2" fmla="*/ 2147483647 w 1776"/>
              <a:gd name="T3" fmla="*/ 2147483647 h 1928"/>
              <a:gd name="T4" fmla="*/ 2147483647 w 1776"/>
              <a:gd name="T5" fmla="*/ 2147483647 h 1928"/>
              <a:gd name="T6" fmla="*/ 2147483647 w 1776"/>
              <a:gd name="T7" fmla="*/ 2147483647 h 1928"/>
              <a:gd name="T8" fmla="*/ 2147483647 w 1776"/>
              <a:gd name="T9" fmla="*/ 2147483647 h 1928"/>
              <a:gd name="T10" fmla="*/ 2147483647 w 1776"/>
              <a:gd name="T11" fmla="*/ 2147483647 h 1928"/>
              <a:gd name="T12" fmla="*/ 2147483647 w 1776"/>
              <a:gd name="T13" fmla="*/ 2147483647 h 1928"/>
              <a:gd name="T14" fmla="*/ 2147483647 w 1776"/>
              <a:gd name="T15" fmla="*/ 2147483647 h 1928"/>
              <a:gd name="T16" fmla="*/ 2147483647 w 1776"/>
              <a:gd name="T17" fmla="*/ 2147483647 h 1928"/>
              <a:gd name="T18" fmla="*/ 2147483647 w 1776"/>
              <a:gd name="T19" fmla="*/ 2147483647 h 1928"/>
              <a:gd name="T20" fmla="*/ 2147483647 w 1776"/>
              <a:gd name="T21" fmla="*/ 2147483647 h 1928"/>
              <a:gd name="T22" fmla="*/ 2147483647 w 1776"/>
              <a:gd name="T23" fmla="*/ 2147483647 h 1928"/>
              <a:gd name="T24" fmla="*/ 2147483647 w 1776"/>
              <a:gd name="T25" fmla="*/ 2147483647 h 1928"/>
              <a:gd name="T26" fmla="*/ 2147483647 w 1776"/>
              <a:gd name="T27" fmla="*/ 2147483647 h 1928"/>
              <a:gd name="T28" fmla="*/ 0 w 1776"/>
              <a:gd name="T29" fmla="*/ 2147483647 h 19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6" h="1928">
                <a:moveTo>
                  <a:pt x="0" y="1928"/>
                </a:moveTo>
                <a:cubicBezTo>
                  <a:pt x="180" y="1916"/>
                  <a:pt x="360" y="1904"/>
                  <a:pt x="528" y="1880"/>
                </a:cubicBezTo>
                <a:cubicBezTo>
                  <a:pt x="696" y="1856"/>
                  <a:pt x="856" y="1840"/>
                  <a:pt x="1008" y="1784"/>
                </a:cubicBezTo>
                <a:cubicBezTo>
                  <a:pt x="1160" y="1728"/>
                  <a:pt x="1344" y="1616"/>
                  <a:pt x="1440" y="1544"/>
                </a:cubicBezTo>
                <a:cubicBezTo>
                  <a:pt x="1536" y="1472"/>
                  <a:pt x="1536" y="1456"/>
                  <a:pt x="1584" y="1352"/>
                </a:cubicBezTo>
                <a:cubicBezTo>
                  <a:pt x="1632" y="1248"/>
                  <a:pt x="1696" y="1064"/>
                  <a:pt x="1728" y="920"/>
                </a:cubicBezTo>
                <a:cubicBezTo>
                  <a:pt x="1760" y="776"/>
                  <a:pt x="1776" y="616"/>
                  <a:pt x="1776" y="488"/>
                </a:cubicBezTo>
                <a:cubicBezTo>
                  <a:pt x="1776" y="360"/>
                  <a:pt x="1760" y="224"/>
                  <a:pt x="1728" y="152"/>
                </a:cubicBezTo>
                <a:cubicBezTo>
                  <a:pt x="1696" y="80"/>
                  <a:pt x="1640" y="80"/>
                  <a:pt x="1584" y="56"/>
                </a:cubicBezTo>
                <a:cubicBezTo>
                  <a:pt x="1528" y="32"/>
                  <a:pt x="1464" y="16"/>
                  <a:pt x="1392" y="8"/>
                </a:cubicBezTo>
                <a:cubicBezTo>
                  <a:pt x="1320" y="0"/>
                  <a:pt x="1232" y="8"/>
                  <a:pt x="1152" y="8"/>
                </a:cubicBezTo>
                <a:cubicBezTo>
                  <a:pt x="1072" y="8"/>
                  <a:pt x="992" y="8"/>
                  <a:pt x="912" y="8"/>
                </a:cubicBezTo>
                <a:cubicBezTo>
                  <a:pt x="832" y="8"/>
                  <a:pt x="768" y="8"/>
                  <a:pt x="672" y="8"/>
                </a:cubicBezTo>
                <a:cubicBezTo>
                  <a:pt x="576" y="8"/>
                  <a:pt x="448" y="0"/>
                  <a:pt x="336" y="8"/>
                </a:cubicBezTo>
                <a:cubicBezTo>
                  <a:pt x="224" y="16"/>
                  <a:pt x="112" y="36"/>
                  <a:pt x="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arrow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3276600" y="228600"/>
            <a:ext cx="1981200" cy="833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/>
              <a:t>Entry</a:t>
            </a:r>
          </a:p>
        </p:txBody>
      </p:sp>
      <p:sp>
        <p:nvSpPr>
          <p:cNvPr id="262156" name="Freeform 12"/>
          <p:cNvSpPr>
            <a:spLocks/>
          </p:cNvSpPr>
          <p:nvPr/>
        </p:nvSpPr>
        <p:spPr bwMode="auto">
          <a:xfrm>
            <a:off x="2870200" y="1752600"/>
            <a:ext cx="4406900" cy="3505200"/>
          </a:xfrm>
          <a:custGeom>
            <a:avLst/>
            <a:gdLst>
              <a:gd name="T0" fmla="*/ 2147483647 w 2776"/>
              <a:gd name="T1" fmla="*/ 0 h 2208"/>
              <a:gd name="T2" fmla="*/ 2147483647 w 2776"/>
              <a:gd name="T3" fmla="*/ 2147483647 h 2208"/>
              <a:gd name="T4" fmla="*/ 2147483647 w 2776"/>
              <a:gd name="T5" fmla="*/ 2147483647 h 2208"/>
              <a:gd name="T6" fmla="*/ 2147483647 w 2776"/>
              <a:gd name="T7" fmla="*/ 2147483647 h 2208"/>
              <a:gd name="T8" fmla="*/ 2147483647 w 2776"/>
              <a:gd name="T9" fmla="*/ 2147483647 h 2208"/>
              <a:gd name="T10" fmla="*/ 2147483647 w 2776"/>
              <a:gd name="T11" fmla="*/ 2147483647 h 2208"/>
              <a:gd name="T12" fmla="*/ 2147483647 w 2776"/>
              <a:gd name="T13" fmla="*/ 2147483647 h 2208"/>
              <a:gd name="T14" fmla="*/ 2147483647 w 2776"/>
              <a:gd name="T15" fmla="*/ 2147483647 h 2208"/>
              <a:gd name="T16" fmla="*/ 2147483647 w 2776"/>
              <a:gd name="T17" fmla="*/ 2147483647 h 2208"/>
              <a:gd name="T18" fmla="*/ 2147483647 w 2776"/>
              <a:gd name="T19" fmla="*/ 2147483647 h 2208"/>
              <a:gd name="T20" fmla="*/ 2147483647 w 2776"/>
              <a:gd name="T21" fmla="*/ 2147483647 h 2208"/>
              <a:gd name="T22" fmla="*/ 2147483647 w 2776"/>
              <a:gd name="T23" fmla="*/ 2147483647 h 2208"/>
              <a:gd name="T24" fmla="*/ 2147483647 w 2776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76" h="2208">
                <a:moveTo>
                  <a:pt x="16" y="0"/>
                </a:moveTo>
                <a:cubicBezTo>
                  <a:pt x="16" y="36"/>
                  <a:pt x="16" y="72"/>
                  <a:pt x="16" y="144"/>
                </a:cubicBezTo>
                <a:cubicBezTo>
                  <a:pt x="16" y="216"/>
                  <a:pt x="0" y="360"/>
                  <a:pt x="16" y="432"/>
                </a:cubicBezTo>
                <a:cubicBezTo>
                  <a:pt x="32" y="504"/>
                  <a:pt x="64" y="536"/>
                  <a:pt x="112" y="576"/>
                </a:cubicBezTo>
                <a:cubicBezTo>
                  <a:pt x="160" y="616"/>
                  <a:pt x="200" y="640"/>
                  <a:pt x="304" y="672"/>
                </a:cubicBezTo>
                <a:cubicBezTo>
                  <a:pt x="408" y="704"/>
                  <a:pt x="576" y="736"/>
                  <a:pt x="736" y="768"/>
                </a:cubicBezTo>
                <a:cubicBezTo>
                  <a:pt x="896" y="800"/>
                  <a:pt x="1096" y="832"/>
                  <a:pt x="1264" y="864"/>
                </a:cubicBezTo>
                <a:cubicBezTo>
                  <a:pt x="1432" y="896"/>
                  <a:pt x="1616" y="936"/>
                  <a:pt x="1744" y="960"/>
                </a:cubicBezTo>
                <a:cubicBezTo>
                  <a:pt x="1872" y="984"/>
                  <a:pt x="1928" y="976"/>
                  <a:pt x="2032" y="1008"/>
                </a:cubicBezTo>
                <a:cubicBezTo>
                  <a:pt x="2136" y="1040"/>
                  <a:pt x="2272" y="1080"/>
                  <a:pt x="2368" y="1152"/>
                </a:cubicBezTo>
                <a:cubicBezTo>
                  <a:pt x="2464" y="1224"/>
                  <a:pt x="2544" y="1328"/>
                  <a:pt x="2608" y="1440"/>
                </a:cubicBezTo>
                <a:cubicBezTo>
                  <a:pt x="2672" y="1552"/>
                  <a:pt x="2728" y="1696"/>
                  <a:pt x="2752" y="1824"/>
                </a:cubicBezTo>
                <a:cubicBezTo>
                  <a:pt x="2776" y="1952"/>
                  <a:pt x="2764" y="2080"/>
                  <a:pt x="2752" y="220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2157" name="Group 13"/>
          <p:cNvGrpSpPr>
            <a:grpSpLocks/>
          </p:cNvGrpSpPr>
          <p:nvPr/>
        </p:nvGrpSpPr>
        <p:grpSpPr bwMode="auto">
          <a:xfrm>
            <a:off x="6019800" y="2438400"/>
            <a:ext cx="1062038" cy="1831975"/>
            <a:chOff x="3792" y="1536"/>
            <a:chExt cx="669" cy="1154"/>
          </a:xfrm>
        </p:grpSpPr>
        <p:sp>
          <p:nvSpPr>
            <p:cNvPr id="13327" name="AutoShape 14"/>
            <p:cNvSpPr>
              <a:spLocks noChangeArrowheads="1"/>
            </p:cNvSpPr>
            <p:nvPr/>
          </p:nvSpPr>
          <p:spPr bwMode="auto">
            <a:xfrm>
              <a:off x="3792" y="2016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 rot="5400000">
              <a:off x="3766" y="1994"/>
              <a:ext cx="1154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DNA Synthesis</a:t>
              </a:r>
            </a:p>
          </p:txBody>
        </p:sp>
      </p:grp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2881313" y="1752600"/>
            <a:ext cx="0" cy="350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2805113" y="219075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2" name="Oval 18"/>
          <p:cNvSpPr>
            <a:spLocks noChangeArrowheads="1"/>
          </p:cNvSpPr>
          <p:nvPr/>
        </p:nvSpPr>
        <p:spPr bwMode="auto">
          <a:xfrm>
            <a:off x="2814638" y="4953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2900363" y="4572000"/>
            <a:ext cx="5905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G1</a:t>
            </a:r>
          </a:p>
        </p:txBody>
      </p:sp>
      <p:sp>
        <p:nvSpPr>
          <p:cNvPr id="262164" name="Text Box 20"/>
          <p:cNvSpPr txBox="1">
            <a:spLocks noChangeArrowheads="1"/>
          </p:cNvSpPr>
          <p:nvPr/>
        </p:nvSpPr>
        <p:spPr bwMode="auto">
          <a:xfrm>
            <a:off x="3033713" y="1600200"/>
            <a:ext cx="92868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G2/M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 animBg="1"/>
      <p:bldP spid="262156" grpId="0" animBg="1"/>
      <p:bldP spid="262160" grpId="0" animBg="1"/>
      <p:bldP spid="262161" grpId="0" animBg="1"/>
      <p:bldP spid="262162" grpId="0" animBg="1"/>
      <p:bldP spid="2621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762000" y="-1905000"/>
            <a:ext cx="5653088" cy="5181600"/>
            <a:chOff x="2784" y="3360"/>
            <a:chExt cx="2745" cy="2256"/>
          </a:xfrm>
        </p:grpSpPr>
        <p:grpSp>
          <p:nvGrpSpPr>
            <p:cNvPr id="14552" name="Group 3"/>
            <p:cNvGrpSpPr>
              <a:grpSpLocks/>
            </p:cNvGrpSpPr>
            <p:nvPr/>
          </p:nvGrpSpPr>
          <p:grpSpPr bwMode="auto">
            <a:xfrm>
              <a:off x="2832" y="3360"/>
              <a:ext cx="2616" cy="2160"/>
              <a:chOff x="1020" y="1272"/>
              <a:chExt cx="3348" cy="2292"/>
            </a:xfrm>
          </p:grpSpPr>
          <p:pic>
            <p:nvPicPr>
              <p:cNvPr id="14557" name="Picture 4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2" y="1392"/>
                <a:ext cx="3167" cy="20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558" name="Rectangle 5"/>
              <p:cNvSpPr>
                <a:spLocks noChangeArrowheads="1"/>
              </p:cNvSpPr>
              <p:nvPr/>
            </p:nvSpPr>
            <p:spPr bwMode="auto">
              <a:xfrm>
                <a:off x="1020" y="1272"/>
                <a:ext cx="864" cy="2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9" name="Rectangle 6"/>
              <p:cNvSpPr>
                <a:spLocks noChangeArrowheads="1"/>
              </p:cNvSpPr>
              <p:nvPr/>
            </p:nvSpPr>
            <p:spPr bwMode="auto">
              <a:xfrm>
                <a:off x="3624" y="1344"/>
                <a:ext cx="744" cy="2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0" name="Rectangle 7"/>
              <p:cNvSpPr>
                <a:spLocks noChangeArrowheads="1"/>
              </p:cNvSpPr>
              <p:nvPr/>
            </p:nvSpPr>
            <p:spPr bwMode="auto">
              <a:xfrm>
                <a:off x="1812" y="3204"/>
                <a:ext cx="1824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1" name="Rectangle 8"/>
              <p:cNvSpPr>
                <a:spLocks noChangeArrowheads="1"/>
              </p:cNvSpPr>
              <p:nvPr/>
            </p:nvSpPr>
            <p:spPr bwMode="auto">
              <a:xfrm>
                <a:off x="1812" y="1332"/>
                <a:ext cx="1824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3" name="Rectangle 9"/>
            <p:cNvSpPr>
              <a:spLocks noChangeArrowheads="1"/>
            </p:cNvSpPr>
            <p:nvPr/>
          </p:nvSpPr>
          <p:spPr bwMode="auto">
            <a:xfrm>
              <a:off x="2784" y="3360"/>
              <a:ext cx="2736" cy="960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4" name="Rectangle 10"/>
            <p:cNvSpPr>
              <a:spLocks noChangeArrowheads="1"/>
            </p:cNvSpPr>
            <p:nvPr/>
          </p:nvSpPr>
          <p:spPr bwMode="auto">
            <a:xfrm rot="-5400000">
              <a:off x="2448" y="4128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5" name="Rectangle 11"/>
            <p:cNvSpPr>
              <a:spLocks noChangeArrowheads="1"/>
            </p:cNvSpPr>
            <p:nvPr/>
          </p:nvSpPr>
          <p:spPr bwMode="auto">
            <a:xfrm rot="-5400000">
              <a:off x="4464" y="4176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" name="Rectangle 12"/>
            <p:cNvSpPr>
              <a:spLocks noChangeArrowheads="1"/>
            </p:cNvSpPr>
            <p:nvPr/>
          </p:nvSpPr>
          <p:spPr bwMode="auto">
            <a:xfrm>
              <a:off x="2793" y="5184"/>
              <a:ext cx="2736" cy="43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13"/>
          <p:cNvSpPr>
            <a:spLocks noChangeArrowheads="1"/>
          </p:cNvSpPr>
          <p:nvPr/>
        </p:nvSpPr>
        <p:spPr bwMode="auto">
          <a:xfrm>
            <a:off x="62865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22860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3429000" y="5029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6"/>
          <p:cNvSpPr>
            <a:spLocks noChangeArrowheads="1"/>
          </p:cNvSpPr>
          <p:nvPr/>
        </p:nvSpPr>
        <p:spPr bwMode="auto">
          <a:xfrm>
            <a:off x="4229100" y="20320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7"/>
          <p:cNvSpPr>
            <a:spLocks noChangeArrowheads="1"/>
          </p:cNvSpPr>
          <p:nvPr/>
        </p:nvSpPr>
        <p:spPr bwMode="auto">
          <a:xfrm>
            <a:off x="4953000" y="32385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18"/>
          <p:cNvSpPr>
            <a:spLocks noChangeShapeType="1"/>
          </p:cNvSpPr>
          <p:nvPr/>
        </p:nvSpPr>
        <p:spPr bwMode="auto">
          <a:xfrm flipV="1">
            <a:off x="4913313" y="2286000"/>
            <a:ext cx="28003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19"/>
          <p:cNvSpPr>
            <a:spLocks noChangeArrowheads="1"/>
          </p:cNvSpPr>
          <p:nvPr/>
        </p:nvSpPr>
        <p:spPr bwMode="auto">
          <a:xfrm>
            <a:off x="6459538" y="17605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20"/>
          <p:cNvSpPr>
            <a:spLocks noChangeArrowheads="1"/>
          </p:cNvSpPr>
          <p:nvPr/>
        </p:nvSpPr>
        <p:spPr bwMode="auto">
          <a:xfrm>
            <a:off x="6413500" y="1851025"/>
            <a:ext cx="100013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Freeform 21"/>
          <p:cNvSpPr>
            <a:spLocks/>
          </p:cNvSpPr>
          <p:nvPr/>
        </p:nvSpPr>
        <p:spPr bwMode="auto">
          <a:xfrm>
            <a:off x="6497638" y="1851025"/>
            <a:ext cx="271462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Oval 22"/>
          <p:cNvSpPr>
            <a:spLocks noChangeArrowheads="1"/>
          </p:cNvSpPr>
          <p:nvPr/>
        </p:nvSpPr>
        <p:spPr bwMode="auto">
          <a:xfrm>
            <a:off x="6677025" y="18049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3"/>
          <p:cNvSpPr>
            <a:spLocks noChangeArrowheads="1"/>
          </p:cNvSpPr>
          <p:nvPr/>
        </p:nvSpPr>
        <p:spPr bwMode="auto">
          <a:xfrm rot="-1980000">
            <a:off x="6445250" y="19224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</a:p>
        </p:txBody>
      </p:sp>
      <p:sp>
        <p:nvSpPr>
          <p:cNvPr id="14350" name="Oval 24"/>
          <p:cNvSpPr>
            <a:spLocks noChangeArrowheads="1"/>
          </p:cNvSpPr>
          <p:nvPr/>
        </p:nvSpPr>
        <p:spPr bwMode="auto">
          <a:xfrm>
            <a:off x="6445250" y="68263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25"/>
          <p:cNvSpPr>
            <a:spLocks noChangeArrowheads="1"/>
          </p:cNvSpPr>
          <p:nvPr/>
        </p:nvSpPr>
        <p:spPr bwMode="auto">
          <a:xfrm>
            <a:off x="6708775" y="130175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26"/>
          <p:cNvSpPr>
            <a:spLocks noChangeArrowheads="1"/>
          </p:cNvSpPr>
          <p:nvPr/>
        </p:nvSpPr>
        <p:spPr bwMode="auto">
          <a:xfrm>
            <a:off x="6378575" y="230188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4353" name="Line 27"/>
          <p:cNvSpPr>
            <a:spLocks noChangeShapeType="1"/>
          </p:cNvSpPr>
          <p:nvPr/>
        </p:nvSpPr>
        <p:spPr bwMode="auto">
          <a:xfrm>
            <a:off x="6445250" y="290513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28"/>
          <p:cNvSpPr>
            <a:spLocks noChangeArrowheads="1"/>
          </p:cNvSpPr>
          <p:nvPr/>
        </p:nvSpPr>
        <p:spPr bwMode="auto">
          <a:xfrm>
            <a:off x="6426200" y="23828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29"/>
          <p:cNvSpPr>
            <a:spLocks noChangeArrowheads="1"/>
          </p:cNvSpPr>
          <p:nvPr/>
        </p:nvSpPr>
        <p:spPr bwMode="auto">
          <a:xfrm>
            <a:off x="6378575" y="2473325"/>
            <a:ext cx="101600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Freeform 30"/>
          <p:cNvSpPr>
            <a:spLocks/>
          </p:cNvSpPr>
          <p:nvPr/>
        </p:nvSpPr>
        <p:spPr bwMode="auto">
          <a:xfrm>
            <a:off x="6472238" y="2473325"/>
            <a:ext cx="234950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7" name="Oval 31"/>
          <p:cNvSpPr>
            <a:spLocks noChangeArrowheads="1"/>
          </p:cNvSpPr>
          <p:nvPr/>
        </p:nvSpPr>
        <p:spPr bwMode="auto">
          <a:xfrm>
            <a:off x="6643688" y="24272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32"/>
          <p:cNvSpPr>
            <a:spLocks noChangeArrowheads="1"/>
          </p:cNvSpPr>
          <p:nvPr/>
        </p:nvSpPr>
        <p:spPr bwMode="auto">
          <a:xfrm rot="-1980000">
            <a:off x="6418263" y="2511425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4359" name="Line 33"/>
          <p:cNvSpPr>
            <a:spLocks noChangeShapeType="1"/>
          </p:cNvSpPr>
          <p:nvPr/>
        </p:nvSpPr>
        <p:spPr bwMode="auto">
          <a:xfrm rot="5400000" flipV="1">
            <a:off x="6094412" y="1169988"/>
            <a:ext cx="1069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Freeform 34"/>
          <p:cNvSpPr>
            <a:spLocks/>
          </p:cNvSpPr>
          <p:nvPr/>
        </p:nvSpPr>
        <p:spPr bwMode="auto">
          <a:xfrm>
            <a:off x="4418013" y="4152900"/>
            <a:ext cx="234950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1" name="Freeform 35"/>
          <p:cNvSpPr>
            <a:spLocks/>
          </p:cNvSpPr>
          <p:nvPr/>
        </p:nvSpPr>
        <p:spPr bwMode="auto">
          <a:xfrm>
            <a:off x="4422775" y="4449763"/>
            <a:ext cx="252413" cy="341312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2" name="Rectangle 36"/>
          <p:cNvSpPr>
            <a:spLocks noChangeArrowheads="1"/>
          </p:cNvSpPr>
          <p:nvPr/>
        </p:nvSpPr>
        <p:spPr bwMode="auto">
          <a:xfrm rot="-5400000">
            <a:off x="4266406" y="426958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4363" name="Line 37"/>
          <p:cNvSpPr>
            <a:spLocks noChangeShapeType="1"/>
          </p:cNvSpPr>
          <p:nvPr/>
        </p:nvSpPr>
        <p:spPr bwMode="auto">
          <a:xfrm flipH="1" flipV="1">
            <a:off x="4773613" y="4432300"/>
            <a:ext cx="3306762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38"/>
          <p:cNvSpPr>
            <a:spLocks noChangeShapeType="1"/>
          </p:cNvSpPr>
          <p:nvPr/>
        </p:nvSpPr>
        <p:spPr bwMode="auto">
          <a:xfrm flipH="1">
            <a:off x="1443038" y="4440238"/>
            <a:ext cx="2878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Oval 39"/>
          <p:cNvSpPr>
            <a:spLocks noChangeArrowheads="1"/>
          </p:cNvSpPr>
          <p:nvPr/>
        </p:nvSpPr>
        <p:spPr bwMode="auto">
          <a:xfrm>
            <a:off x="1079500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Oval 40"/>
          <p:cNvSpPr>
            <a:spLocks noChangeArrowheads="1"/>
          </p:cNvSpPr>
          <p:nvPr/>
        </p:nvSpPr>
        <p:spPr bwMode="auto">
          <a:xfrm>
            <a:off x="1266825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41"/>
          <p:cNvSpPr>
            <a:spLocks noChangeArrowheads="1"/>
          </p:cNvSpPr>
          <p:nvPr/>
        </p:nvSpPr>
        <p:spPr bwMode="auto">
          <a:xfrm>
            <a:off x="1079500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42"/>
          <p:cNvSpPr>
            <a:spLocks noChangeArrowheads="1"/>
          </p:cNvSpPr>
          <p:nvPr/>
        </p:nvSpPr>
        <p:spPr bwMode="auto">
          <a:xfrm>
            <a:off x="1266825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Oval 43"/>
          <p:cNvSpPr>
            <a:spLocks noChangeArrowheads="1"/>
          </p:cNvSpPr>
          <p:nvPr/>
        </p:nvSpPr>
        <p:spPr bwMode="auto">
          <a:xfrm>
            <a:off x="1174750" y="4400550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Line 44"/>
          <p:cNvSpPr>
            <a:spLocks noChangeShapeType="1"/>
          </p:cNvSpPr>
          <p:nvPr/>
        </p:nvSpPr>
        <p:spPr bwMode="auto">
          <a:xfrm flipV="1">
            <a:off x="5513388" y="288925"/>
            <a:ext cx="854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Oval 45"/>
          <p:cNvSpPr>
            <a:spLocks noChangeArrowheads="1"/>
          </p:cNvSpPr>
          <p:nvPr/>
        </p:nvSpPr>
        <p:spPr bwMode="auto">
          <a:xfrm>
            <a:off x="4270375" y="2124075"/>
            <a:ext cx="546100" cy="366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4372" name="Oval 46"/>
          <p:cNvSpPr>
            <a:spLocks noChangeArrowheads="1"/>
          </p:cNvSpPr>
          <p:nvPr/>
        </p:nvSpPr>
        <p:spPr bwMode="auto">
          <a:xfrm>
            <a:off x="7780338" y="2122488"/>
            <a:ext cx="636587" cy="333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7"/>
          <p:cNvSpPr>
            <a:spLocks noChangeArrowheads="1"/>
          </p:cNvSpPr>
          <p:nvPr/>
        </p:nvSpPr>
        <p:spPr bwMode="auto">
          <a:xfrm>
            <a:off x="7729538" y="2265363"/>
            <a:ext cx="736600" cy="4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Rectangle 48"/>
          <p:cNvSpPr>
            <a:spLocks noChangeArrowheads="1"/>
          </p:cNvSpPr>
          <p:nvPr/>
        </p:nvSpPr>
        <p:spPr bwMode="auto">
          <a:xfrm>
            <a:off x="8074025" y="2100263"/>
            <a:ext cx="58738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Freeform 49"/>
          <p:cNvSpPr>
            <a:spLocks/>
          </p:cNvSpPr>
          <p:nvPr/>
        </p:nvSpPr>
        <p:spPr bwMode="auto">
          <a:xfrm>
            <a:off x="7780338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Freeform 50"/>
          <p:cNvSpPr>
            <a:spLocks/>
          </p:cNvSpPr>
          <p:nvPr/>
        </p:nvSpPr>
        <p:spPr bwMode="auto">
          <a:xfrm flipH="1">
            <a:off x="8128000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Freeform 51"/>
          <p:cNvSpPr>
            <a:spLocks/>
          </p:cNvSpPr>
          <p:nvPr/>
        </p:nvSpPr>
        <p:spPr bwMode="auto">
          <a:xfrm flipV="1">
            <a:off x="7778750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Freeform 52"/>
          <p:cNvSpPr>
            <a:spLocks/>
          </p:cNvSpPr>
          <p:nvPr/>
        </p:nvSpPr>
        <p:spPr bwMode="auto">
          <a:xfrm flipH="1" flipV="1">
            <a:off x="8126413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53"/>
          <p:cNvSpPr>
            <a:spLocks noChangeArrowheads="1"/>
          </p:cNvSpPr>
          <p:nvPr/>
        </p:nvSpPr>
        <p:spPr bwMode="auto">
          <a:xfrm>
            <a:off x="4987925" y="3330575"/>
            <a:ext cx="546100" cy="366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4380" name="Freeform 54"/>
          <p:cNvSpPr>
            <a:spLocks/>
          </p:cNvSpPr>
          <p:nvPr/>
        </p:nvSpPr>
        <p:spPr bwMode="auto">
          <a:xfrm>
            <a:off x="4781550" y="3068638"/>
            <a:ext cx="236538" cy="534987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Freeform 55"/>
          <p:cNvSpPr>
            <a:spLocks/>
          </p:cNvSpPr>
          <p:nvPr/>
        </p:nvSpPr>
        <p:spPr bwMode="auto">
          <a:xfrm>
            <a:off x="4786313" y="3365500"/>
            <a:ext cx="252412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2" name="Rectangle 56"/>
          <p:cNvSpPr>
            <a:spLocks noChangeArrowheads="1"/>
          </p:cNvSpPr>
          <p:nvPr/>
        </p:nvSpPr>
        <p:spPr bwMode="auto">
          <a:xfrm rot="-5400000">
            <a:off x="4639468" y="317103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4383" name="Line 57"/>
          <p:cNvSpPr>
            <a:spLocks noChangeShapeType="1"/>
          </p:cNvSpPr>
          <p:nvPr/>
        </p:nvSpPr>
        <p:spPr bwMode="auto">
          <a:xfrm>
            <a:off x="7004050" y="295275"/>
            <a:ext cx="4635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84" name="Group 58"/>
          <p:cNvGrpSpPr>
            <a:grpSpLocks/>
          </p:cNvGrpSpPr>
          <p:nvPr/>
        </p:nvGrpSpPr>
        <p:grpSpPr bwMode="auto">
          <a:xfrm>
            <a:off x="7467600" y="165100"/>
            <a:ext cx="257175" cy="242888"/>
            <a:chOff x="4759" y="3635"/>
            <a:chExt cx="184" cy="173"/>
          </a:xfrm>
        </p:grpSpPr>
        <p:sp>
          <p:nvSpPr>
            <p:cNvPr id="14547" name="Oval 59"/>
            <p:cNvSpPr>
              <a:spLocks noChangeArrowheads="1"/>
            </p:cNvSpPr>
            <p:nvPr/>
          </p:nvSpPr>
          <p:spPr bwMode="auto">
            <a:xfrm>
              <a:off x="4759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8" name="Oval 60"/>
            <p:cNvSpPr>
              <a:spLocks noChangeArrowheads="1"/>
            </p:cNvSpPr>
            <p:nvPr/>
          </p:nvSpPr>
          <p:spPr bwMode="auto">
            <a:xfrm>
              <a:off x="4892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" name="Oval 61"/>
            <p:cNvSpPr>
              <a:spLocks noChangeArrowheads="1"/>
            </p:cNvSpPr>
            <p:nvPr/>
          </p:nvSpPr>
          <p:spPr bwMode="auto">
            <a:xfrm>
              <a:off x="4759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0" name="Oval 62"/>
            <p:cNvSpPr>
              <a:spLocks noChangeArrowheads="1"/>
            </p:cNvSpPr>
            <p:nvPr/>
          </p:nvSpPr>
          <p:spPr bwMode="auto">
            <a:xfrm>
              <a:off x="4892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" name="Oval 63"/>
            <p:cNvSpPr>
              <a:spLocks noChangeArrowheads="1"/>
            </p:cNvSpPr>
            <p:nvPr/>
          </p:nvSpPr>
          <p:spPr bwMode="auto">
            <a:xfrm>
              <a:off x="4827" y="3696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85" name="Line 64"/>
          <p:cNvSpPr>
            <a:spLocks noChangeShapeType="1"/>
          </p:cNvSpPr>
          <p:nvPr/>
        </p:nvSpPr>
        <p:spPr bwMode="auto">
          <a:xfrm flipH="1">
            <a:off x="4514850" y="455613"/>
            <a:ext cx="4763" cy="153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65"/>
          <p:cNvSpPr>
            <a:spLocks noChangeArrowheads="1"/>
          </p:cNvSpPr>
          <p:nvPr/>
        </p:nvSpPr>
        <p:spPr bwMode="auto">
          <a:xfrm>
            <a:off x="6457950" y="3733800"/>
            <a:ext cx="466725" cy="446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66"/>
          <p:cNvSpPr>
            <a:spLocks noChangeArrowheads="1"/>
          </p:cNvSpPr>
          <p:nvPr/>
        </p:nvSpPr>
        <p:spPr bwMode="auto">
          <a:xfrm>
            <a:off x="6721475" y="3795713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67"/>
          <p:cNvSpPr>
            <a:spLocks noChangeShapeType="1"/>
          </p:cNvSpPr>
          <p:nvPr/>
        </p:nvSpPr>
        <p:spPr bwMode="auto">
          <a:xfrm>
            <a:off x="6457950" y="3957638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89" name="Group 68"/>
          <p:cNvGrpSpPr>
            <a:grpSpLocks/>
          </p:cNvGrpSpPr>
          <p:nvPr/>
        </p:nvGrpSpPr>
        <p:grpSpPr bwMode="auto">
          <a:xfrm rot="5400000" flipH="1">
            <a:off x="6276975" y="3201988"/>
            <a:ext cx="841375" cy="187325"/>
            <a:chOff x="3411" y="791"/>
            <a:chExt cx="725" cy="102"/>
          </a:xfrm>
        </p:grpSpPr>
        <p:sp>
          <p:nvSpPr>
            <p:cNvPr id="14545" name="Line 69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" name="Line 70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90" name="Arc 71"/>
          <p:cNvSpPr>
            <a:spLocks/>
          </p:cNvSpPr>
          <p:nvPr/>
        </p:nvSpPr>
        <p:spPr bwMode="auto">
          <a:xfrm flipH="1">
            <a:off x="3422650" y="2522538"/>
            <a:ext cx="1271588" cy="1827212"/>
          </a:xfrm>
          <a:custGeom>
            <a:avLst/>
            <a:gdLst>
              <a:gd name="T0" fmla="*/ 2147483647 w 21600"/>
              <a:gd name="T1" fmla="*/ 0 h 21713"/>
              <a:gd name="T2" fmla="*/ 2147483647 w 21600"/>
              <a:gd name="T3" fmla="*/ 2147483647 h 21713"/>
              <a:gd name="T4" fmla="*/ 0 w 21600"/>
              <a:gd name="T5" fmla="*/ 2147483647 h 21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13" fill="none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</a:path>
              <a:path w="21600" h="21713" stroke="0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  <a:lnTo>
                  <a:pt x="0" y="20442"/>
                </a:lnTo>
                <a:lnTo>
                  <a:pt x="697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Oval 72"/>
          <p:cNvSpPr>
            <a:spLocks noChangeArrowheads="1"/>
          </p:cNvSpPr>
          <p:nvPr/>
        </p:nvSpPr>
        <p:spPr bwMode="auto">
          <a:xfrm>
            <a:off x="6303963" y="5727700"/>
            <a:ext cx="477837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4392" name="Line 73"/>
          <p:cNvSpPr>
            <a:spLocks noChangeShapeType="1"/>
          </p:cNvSpPr>
          <p:nvPr/>
        </p:nvSpPr>
        <p:spPr bwMode="auto">
          <a:xfrm flipV="1">
            <a:off x="6477000" y="6019800"/>
            <a:ext cx="127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Line 74"/>
          <p:cNvSpPr>
            <a:spLocks noChangeShapeType="1"/>
          </p:cNvSpPr>
          <p:nvPr/>
        </p:nvSpPr>
        <p:spPr bwMode="auto">
          <a:xfrm flipV="1">
            <a:off x="6858000" y="5791200"/>
            <a:ext cx="609600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75"/>
          <p:cNvSpPr>
            <a:spLocks noChangeArrowheads="1"/>
          </p:cNvSpPr>
          <p:nvPr/>
        </p:nvSpPr>
        <p:spPr bwMode="auto">
          <a:xfrm>
            <a:off x="7566025" y="5637213"/>
            <a:ext cx="363538" cy="233362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Rectangle 76"/>
          <p:cNvSpPr>
            <a:spLocks noChangeArrowheads="1"/>
          </p:cNvSpPr>
          <p:nvPr/>
        </p:nvSpPr>
        <p:spPr bwMode="auto">
          <a:xfrm>
            <a:off x="7493000" y="5734050"/>
            <a:ext cx="501650" cy="3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Rectangle 77"/>
          <p:cNvSpPr>
            <a:spLocks noChangeArrowheads="1"/>
          </p:cNvSpPr>
          <p:nvPr/>
        </p:nvSpPr>
        <p:spPr bwMode="auto">
          <a:xfrm>
            <a:off x="7732713" y="5624513"/>
            <a:ext cx="34925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Freeform 78"/>
          <p:cNvSpPr>
            <a:spLocks/>
          </p:cNvSpPr>
          <p:nvPr/>
        </p:nvSpPr>
        <p:spPr bwMode="auto">
          <a:xfrm>
            <a:off x="7570788" y="5638800"/>
            <a:ext cx="161925" cy="96838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8" name="Freeform 79"/>
          <p:cNvSpPr>
            <a:spLocks/>
          </p:cNvSpPr>
          <p:nvPr/>
        </p:nvSpPr>
        <p:spPr bwMode="auto">
          <a:xfrm>
            <a:off x="7772400" y="5776913"/>
            <a:ext cx="157163" cy="96837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9" name="Freeform 80"/>
          <p:cNvSpPr>
            <a:spLocks/>
          </p:cNvSpPr>
          <p:nvPr/>
        </p:nvSpPr>
        <p:spPr bwMode="auto">
          <a:xfrm>
            <a:off x="7572375" y="5776913"/>
            <a:ext cx="160338" cy="96837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00" name="Freeform 81"/>
          <p:cNvSpPr>
            <a:spLocks/>
          </p:cNvSpPr>
          <p:nvPr/>
        </p:nvSpPr>
        <p:spPr bwMode="auto">
          <a:xfrm>
            <a:off x="7772400" y="5638800"/>
            <a:ext cx="155575" cy="96838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01" name="Text Box 82"/>
          <p:cNvSpPr txBox="1">
            <a:spLocks noChangeArrowheads="1"/>
          </p:cNvSpPr>
          <p:nvPr/>
        </p:nvSpPr>
        <p:spPr bwMode="auto">
          <a:xfrm>
            <a:off x="6015038" y="1296988"/>
            <a:ext cx="6873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APC-P</a:t>
            </a:r>
          </a:p>
        </p:txBody>
      </p:sp>
      <p:grpSp>
        <p:nvGrpSpPr>
          <p:cNvPr id="14402" name="Group 83"/>
          <p:cNvGrpSpPr>
            <a:grpSpLocks/>
          </p:cNvGrpSpPr>
          <p:nvPr/>
        </p:nvGrpSpPr>
        <p:grpSpPr bwMode="auto">
          <a:xfrm rot="16200000" flipH="1">
            <a:off x="5868194" y="1280319"/>
            <a:ext cx="88900" cy="369888"/>
            <a:chOff x="2208" y="5130"/>
            <a:chExt cx="72" cy="300"/>
          </a:xfrm>
        </p:grpSpPr>
        <p:sp>
          <p:nvSpPr>
            <p:cNvPr id="14543" name="Line 84"/>
            <p:cNvSpPr>
              <a:spLocks noChangeShapeType="1"/>
            </p:cNvSpPr>
            <p:nvPr/>
          </p:nvSpPr>
          <p:spPr bwMode="auto">
            <a:xfrm>
              <a:off x="2280" y="5139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" name="Line 85"/>
            <p:cNvSpPr>
              <a:spLocks noChangeShapeType="1"/>
            </p:cNvSpPr>
            <p:nvPr/>
          </p:nvSpPr>
          <p:spPr bwMode="auto">
            <a:xfrm flipV="1">
              <a:off x="2208" y="5130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03" name="Text Box 86"/>
          <p:cNvSpPr txBox="1">
            <a:spLocks noChangeArrowheads="1"/>
          </p:cNvSpPr>
          <p:nvPr/>
        </p:nvSpPr>
        <p:spPr bwMode="auto">
          <a:xfrm>
            <a:off x="5272088" y="1317625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</a:t>
            </a:r>
          </a:p>
        </p:txBody>
      </p:sp>
      <p:sp>
        <p:nvSpPr>
          <p:cNvPr id="14404" name="Oval 87"/>
          <p:cNvSpPr>
            <a:spLocks noChangeArrowheads="1"/>
          </p:cNvSpPr>
          <p:nvPr/>
        </p:nvSpPr>
        <p:spPr bwMode="auto">
          <a:xfrm>
            <a:off x="4875213" y="12112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405" name="Oval 88"/>
          <p:cNvSpPr>
            <a:spLocks noChangeArrowheads="1"/>
          </p:cNvSpPr>
          <p:nvPr/>
        </p:nvSpPr>
        <p:spPr bwMode="auto">
          <a:xfrm>
            <a:off x="4886325" y="642938"/>
            <a:ext cx="371475" cy="195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406" name="Line 89"/>
          <p:cNvSpPr>
            <a:spLocks noChangeShapeType="1"/>
          </p:cNvSpPr>
          <p:nvPr/>
        </p:nvSpPr>
        <p:spPr bwMode="auto">
          <a:xfrm rot="5400000" flipH="1">
            <a:off x="4915694" y="1045369"/>
            <a:ext cx="2587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Line 90"/>
          <p:cNvSpPr>
            <a:spLocks noChangeShapeType="1"/>
          </p:cNvSpPr>
          <p:nvPr/>
        </p:nvSpPr>
        <p:spPr bwMode="auto">
          <a:xfrm rot="16200000" flipH="1">
            <a:off x="4854575" y="1057275"/>
            <a:ext cx="2587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Freeform 91"/>
          <p:cNvSpPr>
            <a:spLocks/>
          </p:cNvSpPr>
          <p:nvPr/>
        </p:nvSpPr>
        <p:spPr bwMode="auto">
          <a:xfrm>
            <a:off x="4786313" y="1519238"/>
            <a:ext cx="1093787" cy="657225"/>
          </a:xfrm>
          <a:custGeom>
            <a:avLst/>
            <a:gdLst>
              <a:gd name="T0" fmla="*/ 0 w 689"/>
              <a:gd name="T1" fmla="*/ 2147483647 h 414"/>
              <a:gd name="T2" fmla="*/ 2147483647 w 689"/>
              <a:gd name="T3" fmla="*/ 2147483647 h 414"/>
              <a:gd name="T4" fmla="*/ 2147483647 w 689"/>
              <a:gd name="T5" fmla="*/ 2147483647 h 414"/>
              <a:gd name="T6" fmla="*/ 2147483647 w 689"/>
              <a:gd name="T7" fmla="*/ 2147483647 h 414"/>
              <a:gd name="T8" fmla="*/ 2147483647 w 689"/>
              <a:gd name="T9" fmla="*/ 0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9" h="414">
                <a:moveTo>
                  <a:pt x="0" y="414"/>
                </a:moveTo>
                <a:cubicBezTo>
                  <a:pt x="92" y="287"/>
                  <a:pt x="216" y="126"/>
                  <a:pt x="285" y="99"/>
                </a:cubicBezTo>
                <a:cubicBezTo>
                  <a:pt x="354" y="72"/>
                  <a:pt x="371" y="228"/>
                  <a:pt x="413" y="249"/>
                </a:cubicBezTo>
                <a:cubicBezTo>
                  <a:pt x="455" y="270"/>
                  <a:pt x="493" y="267"/>
                  <a:pt x="539" y="225"/>
                </a:cubicBezTo>
                <a:cubicBezTo>
                  <a:pt x="585" y="183"/>
                  <a:pt x="658" y="47"/>
                  <a:pt x="689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09" name="Line 92"/>
          <p:cNvSpPr>
            <a:spLocks noChangeShapeType="1"/>
          </p:cNvSpPr>
          <p:nvPr/>
        </p:nvSpPr>
        <p:spPr bwMode="auto">
          <a:xfrm flipH="1">
            <a:off x="4557713" y="781050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10" name="Oval 94"/>
          <p:cNvSpPr>
            <a:spLocks noChangeArrowheads="1"/>
          </p:cNvSpPr>
          <p:nvPr/>
        </p:nvSpPr>
        <p:spPr bwMode="auto">
          <a:xfrm>
            <a:off x="2330450" y="5737225"/>
            <a:ext cx="477838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4411" name="Line 95"/>
          <p:cNvSpPr>
            <a:spLocks noChangeShapeType="1"/>
          </p:cNvSpPr>
          <p:nvPr/>
        </p:nvSpPr>
        <p:spPr bwMode="auto">
          <a:xfrm flipH="1" flipV="1">
            <a:off x="2686050" y="6013450"/>
            <a:ext cx="4159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Line 96"/>
          <p:cNvSpPr>
            <a:spLocks noChangeShapeType="1"/>
          </p:cNvSpPr>
          <p:nvPr/>
        </p:nvSpPr>
        <p:spPr bwMode="auto">
          <a:xfrm flipH="1" flipV="1">
            <a:off x="1998663" y="5189538"/>
            <a:ext cx="39370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Oval 97"/>
          <p:cNvSpPr>
            <a:spLocks noChangeArrowheads="1"/>
          </p:cNvSpPr>
          <p:nvPr/>
        </p:nvSpPr>
        <p:spPr bwMode="auto">
          <a:xfrm>
            <a:off x="4421188" y="57705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414" name="Oval 98"/>
          <p:cNvSpPr>
            <a:spLocks noChangeArrowheads="1"/>
          </p:cNvSpPr>
          <p:nvPr/>
        </p:nvSpPr>
        <p:spPr bwMode="auto">
          <a:xfrm>
            <a:off x="4418013" y="6592888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415" name="Line 99"/>
          <p:cNvSpPr>
            <a:spLocks noChangeShapeType="1"/>
          </p:cNvSpPr>
          <p:nvPr/>
        </p:nvSpPr>
        <p:spPr bwMode="auto">
          <a:xfrm rot="5400000" flipV="1">
            <a:off x="4272757" y="6312694"/>
            <a:ext cx="46831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Line 100"/>
          <p:cNvSpPr>
            <a:spLocks noChangeShapeType="1"/>
          </p:cNvSpPr>
          <p:nvPr/>
        </p:nvSpPr>
        <p:spPr bwMode="auto">
          <a:xfrm rot="16200000" flipV="1">
            <a:off x="4379913" y="6327775"/>
            <a:ext cx="4683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Freeform 101"/>
          <p:cNvSpPr>
            <a:spLocks/>
          </p:cNvSpPr>
          <p:nvPr/>
        </p:nvSpPr>
        <p:spPr bwMode="auto">
          <a:xfrm>
            <a:off x="4676775" y="6043613"/>
            <a:ext cx="1724025" cy="400050"/>
          </a:xfrm>
          <a:custGeom>
            <a:avLst/>
            <a:gdLst>
              <a:gd name="T0" fmla="*/ 0 w 940"/>
              <a:gd name="T1" fmla="*/ 0 h 252"/>
              <a:gd name="T2" fmla="*/ 2147483647 w 940"/>
              <a:gd name="T3" fmla="*/ 2147483647 h 252"/>
              <a:gd name="T4" fmla="*/ 2147483647 w 940"/>
              <a:gd name="T5" fmla="*/ 2147483647 h 252"/>
              <a:gd name="T6" fmla="*/ 2147483647 w 940"/>
              <a:gd name="T7" fmla="*/ 2147483647 h 252"/>
              <a:gd name="T8" fmla="*/ 2147483647 w 940"/>
              <a:gd name="T9" fmla="*/ 2147483647 h 252"/>
              <a:gd name="T10" fmla="*/ 2147483647 w 940"/>
              <a:gd name="T11" fmla="*/ 2147483647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" h="252">
                <a:moveTo>
                  <a:pt x="0" y="0"/>
                </a:moveTo>
                <a:cubicBezTo>
                  <a:pt x="27" y="38"/>
                  <a:pt x="49" y="195"/>
                  <a:pt x="164" y="223"/>
                </a:cubicBezTo>
                <a:cubicBezTo>
                  <a:pt x="280" y="252"/>
                  <a:pt x="580" y="180"/>
                  <a:pt x="692" y="171"/>
                </a:cubicBezTo>
                <a:cubicBezTo>
                  <a:pt x="804" y="162"/>
                  <a:pt x="803" y="166"/>
                  <a:pt x="835" y="166"/>
                </a:cubicBezTo>
                <a:cubicBezTo>
                  <a:pt x="867" y="166"/>
                  <a:pt x="868" y="166"/>
                  <a:pt x="885" y="170"/>
                </a:cubicBezTo>
                <a:cubicBezTo>
                  <a:pt x="902" y="174"/>
                  <a:pt x="929" y="184"/>
                  <a:pt x="940" y="1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18" name="Oval 102"/>
          <p:cNvSpPr>
            <a:spLocks noChangeArrowheads="1"/>
          </p:cNvSpPr>
          <p:nvPr/>
        </p:nvSpPr>
        <p:spPr bwMode="auto">
          <a:xfrm>
            <a:off x="7359650" y="4130675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419" name="Oval 103"/>
          <p:cNvSpPr>
            <a:spLocks noChangeArrowheads="1"/>
          </p:cNvSpPr>
          <p:nvPr/>
        </p:nvSpPr>
        <p:spPr bwMode="auto">
          <a:xfrm>
            <a:off x="7370763" y="3541713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420" name="Line 104"/>
          <p:cNvSpPr>
            <a:spLocks noChangeShapeType="1"/>
          </p:cNvSpPr>
          <p:nvPr/>
        </p:nvSpPr>
        <p:spPr bwMode="auto">
          <a:xfrm rot="5400000" flipH="1">
            <a:off x="7307263" y="3976687"/>
            <a:ext cx="273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Line 105"/>
          <p:cNvSpPr>
            <a:spLocks noChangeShapeType="1"/>
          </p:cNvSpPr>
          <p:nvPr/>
        </p:nvSpPr>
        <p:spPr bwMode="auto">
          <a:xfrm rot="16200000" flipH="1">
            <a:off x="7397750" y="3968750"/>
            <a:ext cx="2825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Freeform 106"/>
          <p:cNvSpPr>
            <a:spLocks/>
          </p:cNvSpPr>
          <p:nvPr/>
        </p:nvSpPr>
        <p:spPr bwMode="auto">
          <a:xfrm>
            <a:off x="1828800" y="3733800"/>
            <a:ext cx="127000" cy="619125"/>
          </a:xfrm>
          <a:custGeom>
            <a:avLst/>
            <a:gdLst>
              <a:gd name="T0" fmla="*/ 0 w 144"/>
              <a:gd name="T1" fmla="*/ 0 h 1050"/>
              <a:gd name="T2" fmla="*/ 2147483647 w 144"/>
              <a:gd name="T3" fmla="*/ 2147483647 h 1050"/>
              <a:gd name="T4" fmla="*/ 2147483647 w 144"/>
              <a:gd name="T5" fmla="*/ 2147483647 h 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050">
                <a:moveTo>
                  <a:pt x="0" y="0"/>
                </a:moveTo>
                <a:cubicBezTo>
                  <a:pt x="18" y="141"/>
                  <a:pt x="84" y="665"/>
                  <a:pt x="108" y="840"/>
                </a:cubicBezTo>
                <a:cubicBezTo>
                  <a:pt x="132" y="1015"/>
                  <a:pt x="136" y="1006"/>
                  <a:pt x="144" y="105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23" name="Line 107"/>
          <p:cNvSpPr>
            <a:spLocks noChangeShapeType="1"/>
          </p:cNvSpPr>
          <p:nvPr/>
        </p:nvSpPr>
        <p:spPr bwMode="auto">
          <a:xfrm flipV="1">
            <a:off x="5053013" y="360363"/>
            <a:ext cx="922337" cy="147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24" name="Freeform 108"/>
          <p:cNvSpPr>
            <a:spLocks/>
          </p:cNvSpPr>
          <p:nvPr/>
        </p:nvSpPr>
        <p:spPr bwMode="auto">
          <a:xfrm>
            <a:off x="3297238" y="4797425"/>
            <a:ext cx="236537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25" name="Freeform 109"/>
          <p:cNvSpPr>
            <a:spLocks/>
          </p:cNvSpPr>
          <p:nvPr/>
        </p:nvSpPr>
        <p:spPr bwMode="auto">
          <a:xfrm>
            <a:off x="3302000" y="5094288"/>
            <a:ext cx="252413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26" name="Rectangle 110"/>
          <p:cNvSpPr>
            <a:spLocks noChangeArrowheads="1"/>
          </p:cNvSpPr>
          <p:nvPr/>
        </p:nvSpPr>
        <p:spPr bwMode="auto">
          <a:xfrm rot="-5400000">
            <a:off x="3155157" y="4899819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4427" name="Oval 111"/>
          <p:cNvSpPr>
            <a:spLocks noChangeArrowheads="1"/>
          </p:cNvSpPr>
          <p:nvPr/>
        </p:nvSpPr>
        <p:spPr bwMode="auto">
          <a:xfrm>
            <a:off x="3492500" y="5138738"/>
            <a:ext cx="477838" cy="258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4428" name="Freeform 112"/>
          <p:cNvSpPr>
            <a:spLocks/>
          </p:cNvSpPr>
          <p:nvPr/>
        </p:nvSpPr>
        <p:spPr bwMode="auto">
          <a:xfrm>
            <a:off x="5089525" y="1038225"/>
            <a:ext cx="303213" cy="381000"/>
          </a:xfrm>
          <a:custGeom>
            <a:avLst/>
            <a:gdLst>
              <a:gd name="T0" fmla="*/ 2147483647 w 191"/>
              <a:gd name="T1" fmla="*/ 2147483647 h 240"/>
              <a:gd name="T2" fmla="*/ 2147483647 w 191"/>
              <a:gd name="T3" fmla="*/ 2147483647 h 240"/>
              <a:gd name="T4" fmla="*/ 0 w 191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240">
                <a:moveTo>
                  <a:pt x="141" y="240"/>
                </a:moveTo>
                <a:cubicBezTo>
                  <a:pt x="146" y="208"/>
                  <a:pt x="191" y="88"/>
                  <a:pt x="168" y="48"/>
                </a:cubicBezTo>
                <a:cubicBezTo>
                  <a:pt x="145" y="8"/>
                  <a:pt x="35" y="1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29" name="Line 113"/>
          <p:cNvSpPr>
            <a:spLocks noChangeShapeType="1"/>
          </p:cNvSpPr>
          <p:nvPr/>
        </p:nvSpPr>
        <p:spPr bwMode="auto">
          <a:xfrm flipH="1" flipV="1">
            <a:off x="7696200" y="1066800"/>
            <a:ext cx="4762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0" name="AutoShape 114"/>
          <p:cNvSpPr>
            <a:spLocks noChangeArrowheads="1"/>
          </p:cNvSpPr>
          <p:nvPr/>
        </p:nvSpPr>
        <p:spPr bwMode="auto">
          <a:xfrm>
            <a:off x="7769225" y="1463675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4431" name="Freeform 115"/>
          <p:cNvSpPr>
            <a:spLocks/>
          </p:cNvSpPr>
          <p:nvPr/>
        </p:nvSpPr>
        <p:spPr bwMode="auto">
          <a:xfrm>
            <a:off x="7575550" y="1905000"/>
            <a:ext cx="1033463" cy="2076450"/>
          </a:xfrm>
          <a:custGeom>
            <a:avLst/>
            <a:gdLst>
              <a:gd name="T0" fmla="*/ 2147483647 w 651"/>
              <a:gd name="T1" fmla="*/ 0 h 1308"/>
              <a:gd name="T2" fmla="*/ 2147483647 w 651"/>
              <a:gd name="T3" fmla="*/ 2147483647 h 1308"/>
              <a:gd name="T4" fmla="*/ 2147483647 w 651"/>
              <a:gd name="T5" fmla="*/ 2147483647 h 1308"/>
              <a:gd name="T6" fmla="*/ 2147483647 w 651"/>
              <a:gd name="T7" fmla="*/ 2147483647 h 1308"/>
              <a:gd name="T8" fmla="*/ 2147483647 w 651"/>
              <a:gd name="T9" fmla="*/ 2147483647 h 1308"/>
              <a:gd name="T10" fmla="*/ 2147483647 w 651"/>
              <a:gd name="T11" fmla="*/ 2147483647 h 1308"/>
              <a:gd name="T12" fmla="*/ 0 w 651"/>
              <a:gd name="T13" fmla="*/ 2147483647 h 1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1" h="1308">
                <a:moveTo>
                  <a:pt x="516" y="0"/>
                </a:moveTo>
                <a:cubicBezTo>
                  <a:pt x="571" y="39"/>
                  <a:pt x="621" y="81"/>
                  <a:pt x="636" y="225"/>
                </a:cubicBezTo>
                <a:cubicBezTo>
                  <a:pt x="651" y="369"/>
                  <a:pt x="629" y="705"/>
                  <a:pt x="606" y="864"/>
                </a:cubicBezTo>
                <a:cubicBezTo>
                  <a:pt x="583" y="1023"/>
                  <a:pt x="541" y="1115"/>
                  <a:pt x="498" y="1182"/>
                </a:cubicBezTo>
                <a:cubicBezTo>
                  <a:pt x="455" y="1249"/>
                  <a:pt x="399" y="1246"/>
                  <a:pt x="348" y="1266"/>
                </a:cubicBezTo>
                <a:cubicBezTo>
                  <a:pt x="297" y="1286"/>
                  <a:pt x="250" y="1296"/>
                  <a:pt x="192" y="1302"/>
                </a:cubicBezTo>
                <a:cubicBezTo>
                  <a:pt x="134" y="1308"/>
                  <a:pt x="40" y="1302"/>
                  <a:pt x="0" y="130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2" name="AutoShape 116"/>
          <p:cNvSpPr>
            <a:spLocks noChangeArrowheads="1"/>
          </p:cNvSpPr>
          <p:nvPr/>
        </p:nvSpPr>
        <p:spPr bwMode="auto">
          <a:xfrm>
            <a:off x="1420813" y="3340100"/>
            <a:ext cx="649287" cy="3175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4433" name="Line 117"/>
          <p:cNvSpPr>
            <a:spLocks noChangeShapeType="1"/>
          </p:cNvSpPr>
          <p:nvPr/>
        </p:nvSpPr>
        <p:spPr bwMode="auto">
          <a:xfrm flipV="1">
            <a:off x="2570163" y="4489450"/>
            <a:ext cx="3175" cy="1192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4" name="Freeform 118"/>
          <p:cNvSpPr>
            <a:spLocks/>
          </p:cNvSpPr>
          <p:nvPr/>
        </p:nvSpPr>
        <p:spPr bwMode="auto">
          <a:xfrm flipH="1">
            <a:off x="3598863" y="4752975"/>
            <a:ext cx="762000" cy="965200"/>
          </a:xfrm>
          <a:custGeom>
            <a:avLst/>
            <a:gdLst>
              <a:gd name="T0" fmla="*/ 0 w 480"/>
              <a:gd name="T1" fmla="*/ 0 h 608"/>
              <a:gd name="T2" fmla="*/ 2147483647 w 480"/>
              <a:gd name="T3" fmla="*/ 2147483647 h 608"/>
              <a:gd name="T4" fmla="*/ 2147483647 w 480"/>
              <a:gd name="T5" fmla="*/ 2147483647 h 608"/>
              <a:gd name="T6" fmla="*/ 2147483647 w 480"/>
              <a:gd name="T7" fmla="*/ 2147483647 h 608"/>
              <a:gd name="T8" fmla="*/ 2147483647 w 480"/>
              <a:gd name="T9" fmla="*/ 2147483647 h 608"/>
              <a:gd name="T10" fmla="*/ 2147483647 w 480"/>
              <a:gd name="T11" fmla="*/ 2147483647 h 608"/>
              <a:gd name="T12" fmla="*/ 2147483647 w 480"/>
              <a:gd name="T13" fmla="*/ 2147483647 h 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0" h="608">
                <a:moveTo>
                  <a:pt x="0" y="0"/>
                </a:moveTo>
                <a:cubicBezTo>
                  <a:pt x="18" y="12"/>
                  <a:pt x="87" y="35"/>
                  <a:pt x="108" y="72"/>
                </a:cubicBezTo>
                <a:cubicBezTo>
                  <a:pt x="129" y="109"/>
                  <a:pt x="122" y="170"/>
                  <a:pt x="129" y="222"/>
                </a:cubicBezTo>
                <a:cubicBezTo>
                  <a:pt x="136" y="274"/>
                  <a:pt x="138" y="331"/>
                  <a:pt x="150" y="381"/>
                </a:cubicBezTo>
                <a:cubicBezTo>
                  <a:pt x="162" y="431"/>
                  <a:pt x="172" y="489"/>
                  <a:pt x="204" y="525"/>
                </a:cubicBezTo>
                <a:cubicBezTo>
                  <a:pt x="236" y="561"/>
                  <a:pt x="296" y="608"/>
                  <a:pt x="342" y="597"/>
                </a:cubicBezTo>
                <a:cubicBezTo>
                  <a:pt x="388" y="586"/>
                  <a:pt x="451" y="488"/>
                  <a:pt x="480" y="4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5" name="Freeform 119"/>
          <p:cNvSpPr>
            <a:spLocks/>
          </p:cNvSpPr>
          <p:nvPr/>
        </p:nvSpPr>
        <p:spPr bwMode="auto">
          <a:xfrm flipH="1">
            <a:off x="2843213" y="5453063"/>
            <a:ext cx="1041400" cy="547687"/>
          </a:xfrm>
          <a:custGeom>
            <a:avLst/>
            <a:gdLst>
              <a:gd name="T0" fmla="*/ 2147483647 w 656"/>
              <a:gd name="T1" fmla="*/ 0 h 345"/>
              <a:gd name="T2" fmla="*/ 2147483647 w 656"/>
              <a:gd name="T3" fmla="*/ 2147483647 h 345"/>
              <a:gd name="T4" fmla="*/ 2147483647 w 656"/>
              <a:gd name="T5" fmla="*/ 2147483647 h 345"/>
              <a:gd name="T6" fmla="*/ 2147483647 w 656"/>
              <a:gd name="T7" fmla="*/ 2147483647 h 345"/>
              <a:gd name="T8" fmla="*/ 2147483647 w 656"/>
              <a:gd name="T9" fmla="*/ 2147483647 h 345"/>
              <a:gd name="T10" fmla="*/ 2147483647 w 656"/>
              <a:gd name="T11" fmla="*/ 2147483647 h 345"/>
              <a:gd name="T12" fmla="*/ 2147483647 w 656"/>
              <a:gd name="T13" fmla="*/ 2147483647 h 345"/>
              <a:gd name="T14" fmla="*/ 2147483647 w 656"/>
              <a:gd name="T15" fmla="*/ 2147483647 h 3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56" h="345">
                <a:moveTo>
                  <a:pt x="203" y="0"/>
                </a:moveTo>
                <a:cubicBezTo>
                  <a:pt x="174" y="33"/>
                  <a:pt x="58" y="149"/>
                  <a:pt x="29" y="198"/>
                </a:cubicBezTo>
                <a:cubicBezTo>
                  <a:pt x="0" y="247"/>
                  <a:pt x="11" y="274"/>
                  <a:pt x="29" y="297"/>
                </a:cubicBezTo>
                <a:cubicBezTo>
                  <a:pt x="47" y="320"/>
                  <a:pt x="99" y="333"/>
                  <a:pt x="137" y="339"/>
                </a:cubicBezTo>
                <a:cubicBezTo>
                  <a:pt x="175" y="345"/>
                  <a:pt x="220" y="337"/>
                  <a:pt x="257" y="333"/>
                </a:cubicBezTo>
                <a:cubicBezTo>
                  <a:pt x="294" y="329"/>
                  <a:pt x="324" y="319"/>
                  <a:pt x="362" y="312"/>
                </a:cubicBezTo>
                <a:cubicBezTo>
                  <a:pt x="400" y="305"/>
                  <a:pt x="436" y="298"/>
                  <a:pt x="485" y="291"/>
                </a:cubicBezTo>
                <a:cubicBezTo>
                  <a:pt x="534" y="284"/>
                  <a:pt x="621" y="272"/>
                  <a:pt x="656" y="2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stealth" w="med" len="lg"/>
            <a:tailEnd type="oval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6" name="Oval 120"/>
          <p:cNvSpPr>
            <a:spLocks noChangeArrowheads="1"/>
          </p:cNvSpPr>
          <p:nvPr/>
        </p:nvSpPr>
        <p:spPr bwMode="auto">
          <a:xfrm>
            <a:off x="1687513" y="4911725"/>
            <a:ext cx="363537" cy="23336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7" name="Rectangle 121"/>
          <p:cNvSpPr>
            <a:spLocks noChangeArrowheads="1"/>
          </p:cNvSpPr>
          <p:nvPr/>
        </p:nvSpPr>
        <p:spPr bwMode="auto">
          <a:xfrm>
            <a:off x="1614488" y="5008563"/>
            <a:ext cx="501650" cy="3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" name="Rectangle 122"/>
          <p:cNvSpPr>
            <a:spLocks noChangeArrowheads="1"/>
          </p:cNvSpPr>
          <p:nvPr/>
        </p:nvSpPr>
        <p:spPr bwMode="auto">
          <a:xfrm>
            <a:off x="1854200" y="4899025"/>
            <a:ext cx="34925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" name="Freeform 123"/>
          <p:cNvSpPr>
            <a:spLocks/>
          </p:cNvSpPr>
          <p:nvPr/>
        </p:nvSpPr>
        <p:spPr bwMode="auto">
          <a:xfrm>
            <a:off x="1692275" y="4913313"/>
            <a:ext cx="161925" cy="96837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" name="Freeform 124"/>
          <p:cNvSpPr>
            <a:spLocks/>
          </p:cNvSpPr>
          <p:nvPr/>
        </p:nvSpPr>
        <p:spPr bwMode="auto">
          <a:xfrm>
            <a:off x="1893888" y="5051425"/>
            <a:ext cx="157162" cy="96838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1" name="Freeform 125"/>
          <p:cNvSpPr>
            <a:spLocks/>
          </p:cNvSpPr>
          <p:nvPr/>
        </p:nvSpPr>
        <p:spPr bwMode="auto">
          <a:xfrm>
            <a:off x="1693863" y="5051425"/>
            <a:ext cx="160337" cy="96838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2" name="Freeform 126"/>
          <p:cNvSpPr>
            <a:spLocks/>
          </p:cNvSpPr>
          <p:nvPr/>
        </p:nvSpPr>
        <p:spPr bwMode="auto">
          <a:xfrm>
            <a:off x="1893888" y="4913313"/>
            <a:ext cx="155575" cy="96837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3" name="Freeform 127"/>
          <p:cNvSpPr>
            <a:spLocks/>
          </p:cNvSpPr>
          <p:nvPr/>
        </p:nvSpPr>
        <p:spPr bwMode="auto">
          <a:xfrm flipH="1">
            <a:off x="2952750" y="5962650"/>
            <a:ext cx="1441450" cy="301625"/>
          </a:xfrm>
          <a:custGeom>
            <a:avLst/>
            <a:gdLst>
              <a:gd name="T0" fmla="*/ 0 w 2100"/>
              <a:gd name="T1" fmla="*/ 0 h 208"/>
              <a:gd name="T2" fmla="*/ 2147483647 w 2100"/>
              <a:gd name="T3" fmla="*/ 2147483647 h 208"/>
              <a:gd name="T4" fmla="*/ 2147483647 w 2100"/>
              <a:gd name="T5" fmla="*/ 2147483647 h 208"/>
              <a:gd name="T6" fmla="*/ 2147483647 w 2100"/>
              <a:gd name="T7" fmla="*/ 2147483647 h 208"/>
              <a:gd name="T8" fmla="*/ 2147483647 w 2100"/>
              <a:gd name="T9" fmla="*/ 2147483647 h 208"/>
              <a:gd name="T10" fmla="*/ 2147483647 w 210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0" h="208">
                <a:moveTo>
                  <a:pt x="0" y="0"/>
                </a:moveTo>
                <a:cubicBezTo>
                  <a:pt x="63" y="29"/>
                  <a:pt x="113" y="150"/>
                  <a:pt x="380" y="172"/>
                </a:cubicBezTo>
                <a:cubicBezTo>
                  <a:pt x="647" y="194"/>
                  <a:pt x="1342" y="139"/>
                  <a:pt x="1601" y="132"/>
                </a:cubicBezTo>
                <a:cubicBezTo>
                  <a:pt x="1860" y="125"/>
                  <a:pt x="1858" y="125"/>
                  <a:pt x="1932" y="128"/>
                </a:cubicBezTo>
                <a:cubicBezTo>
                  <a:pt x="2006" y="131"/>
                  <a:pt x="2018" y="138"/>
                  <a:pt x="2046" y="151"/>
                </a:cubicBezTo>
                <a:cubicBezTo>
                  <a:pt x="2074" y="164"/>
                  <a:pt x="2089" y="196"/>
                  <a:pt x="2100" y="2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4" name="Line 128"/>
          <p:cNvSpPr>
            <a:spLocks noChangeShapeType="1"/>
          </p:cNvSpPr>
          <p:nvPr/>
        </p:nvSpPr>
        <p:spPr bwMode="auto">
          <a:xfrm>
            <a:off x="1870075" y="4362450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5" name="Freeform 129"/>
          <p:cNvSpPr>
            <a:spLocks/>
          </p:cNvSpPr>
          <p:nvPr/>
        </p:nvSpPr>
        <p:spPr bwMode="auto">
          <a:xfrm>
            <a:off x="3776663" y="3375025"/>
            <a:ext cx="941387" cy="900113"/>
          </a:xfrm>
          <a:custGeom>
            <a:avLst/>
            <a:gdLst>
              <a:gd name="T0" fmla="*/ 2147483647 w 593"/>
              <a:gd name="T1" fmla="*/ 2147483647 h 567"/>
              <a:gd name="T2" fmla="*/ 2147483647 w 593"/>
              <a:gd name="T3" fmla="*/ 2147483647 h 567"/>
              <a:gd name="T4" fmla="*/ 2147483647 w 593"/>
              <a:gd name="T5" fmla="*/ 2147483647 h 567"/>
              <a:gd name="T6" fmla="*/ 2147483647 w 593"/>
              <a:gd name="T7" fmla="*/ 2147483647 h 567"/>
              <a:gd name="T8" fmla="*/ 2147483647 w 593"/>
              <a:gd name="T9" fmla="*/ 2147483647 h 567"/>
              <a:gd name="T10" fmla="*/ 2147483647 w 593"/>
              <a:gd name="T11" fmla="*/ 2147483647 h 567"/>
              <a:gd name="T12" fmla="*/ 2147483647 w 593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3" h="567">
                <a:moveTo>
                  <a:pt x="368" y="550"/>
                </a:moveTo>
                <a:cubicBezTo>
                  <a:pt x="334" y="550"/>
                  <a:pt x="219" y="567"/>
                  <a:pt x="161" y="547"/>
                </a:cubicBezTo>
                <a:cubicBezTo>
                  <a:pt x="103" y="527"/>
                  <a:pt x="46" y="481"/>
                  <a:pt x="23" y="433"/>
                </a:cubicBezTo>
                <a:cubicBezTo>
                  <a:pt x="0" y="385"/>
                  <a:pt x="9" y="308"/>
                  <a:pt x="23" y="256"/>
                </a:cubicBezTo>
                <a:cubicBezTo>
                  <a:pt x="37" y="204"/>
                  <a:pt x="64" y="160"/>
                  <a:pt x="110" y="121"/>
                </a:cubicBezTo>
                <a:cubicBezTo>
                  <a:pt x="156" y="82"/>
                  <a:pt x="219" y="38"/>
                  <a:pt x="299" y="19"/>
                </a:cubicBezTo>
                <a:cubicBezTo>
                  <a:pt x="379" y="0"/>
                  <a:pt x="532" y="9"/>
                  <a:pt x="593" y="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6" name="Freeform 130"/>
          <p:cNvSpPr>
            <a:spLocks/>
          </p:cNvSpPr>
          <p:nvPr/>
        </p:nvSpPr>
        <p:spPr bwMode="auto">
          <a:xfrm>
            <a:off x="4076700" y="2519363"/>
            <a:ext cx="641350" cy="873125"/>
          </a:xfrm>
          <a:custGeom>
            <a:avLst/>
            <a:gdLst>
              <a:gd name="T0" fmla="*/ 2147483647 w 404"/>
              <a:gd name="T1" fmla="*/ 0 h 550"/>
              <a:gd name="T2" fmla="*/ 2147483647 w 404"/>
              <a:gd name="T3" fmla="*/ 2147483647 h 550"/>
              <a:gd name="T4" fmla="*/ 2147483647 w 404"/>
              <a:gd name="T5" fmla="*/ 2147483647 h 550"/>
              <a:gd name="T6" fmla="*/ 2147483647 w 404"/>
              <a:gd name="T7" fmla="*/ 2147483647 h 550"/>
              <a:gd name="T8" fmla="*/ 2147483647 w 404"/>
              <a:gd name="T9" fmla="*/ 2147483647 h 550"/>
              <a:gd name="T10" fmla="*/ 2147483647 w 404"/>
              <a:gd name="T11" fmla="*/ 2147483647 h 550"/>
              <a:gd name="T12" fmla="*/ 2147483647 w 404"/>
              <a:gd name="T13" fmla="*/ 2147483647 h 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4" h="550">
                <a:moveTo>
                  <a:pt x="227" y="0"/>
                </a:moveTo>
                <a:cubicBezTo>
                  <a:pt x="217" y="17"/>
                  <a:pt x="186" y="71"/>
                  <a:pt x="167" y="105"/>
                </a:cubicBezTo>
                <a:cubicBezTo>
                  <a:pt x="148" y="139"/>
                  <a:pt x="134" y="169"/>
                  <a:pt x="113" y="207"/>
                </a:cubicBezTo>
                <a:cubicBezTo>
                  <a:pt x="92" y="245"/>
                  <a:pt x="58" y="291"/>
                  <a:pt x="41" y="333"/>
                </a:cubicBezTo>
                <a:cubicBezTo>
                  <a:pt x="24" y="375"/>
                  <a:pt x="0" y="428"/>
                  <a:pt x="11" y="462"/>
                </a:cubicBezTo>
                <a:cubicBezTo>
                  <a:pt x="22" y="496"/>
                  <a:pt x="45" y="522"/>
                  <a:pt x="110" y="536"/>
                </a:cubicBezTo>
                <a:cubicBezTo>
                  <a:pt x="175" y="550"/>
                  <a:pt x="343" y="546"/>
                  <a:pt x="404" y="54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7" name="Oval 131"/>
          <p:cNvSpPr>
            <a:spLocks noChangeArrowheads="1"/>
          </p:cNvSpPr>
          <p:nvPr/>
        </p:nvSpPr>
        <p:spPr bwMode="auto">
          <a:xfrm>
            <a:off x="2368550" y="3810000"/>
            <a:ext cx="477838" cy="2603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4448" name="Line 132"/>
          <p:cNvSpPr>
            <a:spLocks noChangeShapeType="1"/>
          </p:cNvSpPr>
          <p:nvPr/>
        </p:nvSpPr>
        <p:spPr bwMode="auto">
          <a:xfrm flipV="1">
            <a:off x="4038600" y="6299200"/>
            <a:ext cx="457200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9" name="Oval 133"/>
          <p:cNvSpPr>
            <a:spLocks noChangeArrowheads="1"/>
          </p:cNvSpPr>
          <p:nvPr/>
        </p:nvSpPr>
        <p:spPr bwMode="auto">
          <a:xfrm>
            <a:off x="3657600" y="6384925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4450" name="Freeform 134"/>
          <p:cNvSpPr>
            <a:spLocks/>
          </p:cNvSpPr>
          <p:nvPr/>
        </p:nvSpPr>
        <p:spPr bwMode="auto">
          <a:xfrm>
            <a:off x="5875338" y="3276600"/>
            <a:ext cx="665162" cy="2387600"/>
          </a:xfrm>
          <a:custGeom>
            <a:avLst/>
            <a:gdLst>
              <a:gd name="T0" fmla="*/ 2147483647 w 419"/>
              <a:gd name="T1" fmla="*/ 2147483647 h 1649"/>
              <a:gd name="T2" fmla="*/ 2147483647 w 419"/>
              <a:gd name="T3" fmla="*/ 2147483647 h 1649"/>
              <a:gd name="T4" fmla="*/ 2147483647 w 419"/>
              <a:gd name="T5" fmla="*/ 2147483647 h 1649"/>
              <a:gd name="T6" fmla="*/ 2147483647 w 419"/>
              <a:gd name="T7" fmla="*/ 2147483647 h 1649"/>
              <a:gd name="T8" fmla="*/ 2147483647 w 419"/>
              <a:gd name="T9" fmla="*/ 2147483647 h 1649"/>
              <a:gd name="T10" fmla="*/ 2147483647 w 419"/>
              <a:gd name="T11" fmla="*/ 2147483647 h 1649"/>
              <a:gd name="T12" fmla="*/ 2147483647 w 419"/>
              <a:gd name="T13" fmla="*/ 2147483647 h 1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649">
                <a:moveTo>
                  <a:pt x="403" y="1649"/>
                </a:moveTo>
                <a:cubicBezTo>
                  <a:pt x="353" y="1575"/>
                  <a:pt x="304" y="1502"/>
                  <a:pt x="251" y="1353"/>
                </a:cubicBezTo>
                <a:cubicBezTo>
                  <a:pt x="198" y="1204"/>
                  <a:pt x="118" y="900"/>
                  <a:pt x="83" y="753"/>
                </a:cubicBezTo>
                <a:cubicBezTo>
                  <a:pt x="48" y="606"/>
                  <a:pt x="54" y="578"/>
                  <a:pt x="43" y="473"/>
                </a:cubicBezTo>
                <a:cubicBezTo>
                  <a:pt x="32" y="368"/>
                  <a:pt x="0" y="197"/>
                  <a:pt x="19" y="121"/>
                </a:cubicBezTo>
                <a:cubicBezTo>
                  <a:pt x="38" y="45"/>
                  <a:pt x="88" y="34"/>
                  <a:pt x="155" y="17"/>
                </a:cubicBezTo>
                <a:cubicBezTo>
                  <a:pt x="222" y="0"/>
                  <a:pt x="320" y="8"/>
                  <a:pt x="419" y="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51" name="Rectangle 135"/>
          <p:cNvSpPr>
            <a:spLocks noChangeArrowheads="1"/>
          </p:cNvSpPr>
          <p:nvPr/>
        </p:nvSpPr>
        <p:spPr bwMode="auto">
          <a:xfrm>
            <a:off x="6391275" y="385921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4452" name="Freeform 136"/>
          <p:cNvSpPr>
            <a:spLocks/>
          </p:cNvSpPr>
          <p:nvPr/>
        </p:nvSpPr>
        <p:spPr bwMode="auto">
          <a:xfrm>
            <a:off x="4686300" y="2540000"/>
            <a:ext cx="2692400" cy="1809750"/>
          </a:xfrm>
          <a:custGeom>
            <a:avLst/>
            <a:gdLst>
              <a:gd name="T0" fmla="*/ 0 w 1696"/>
              <a:gd name="T1" fmla="*/ 0 h 1140"/>
              <a:gd name="T2" fmla="*/ 2147483647 w 1696"/>
              <a:gd name="T3" fmla="*/ 2147483647 h 1140"/>
              <a:gd name="T4" fmla="*/ 2147483647 w 1696"/>
              <a:gd name="T5" fmla="*/ 2147483647 h 1140"/>
              <a:gd name="T6" fmla="*/ 2147483647 w 1696"/>
              <a:gd name="T7" fmla="*/ 2147483647 h 1140"/>
              <a:gd name="T8" fmla="*/ 2147483647 w 1696"/>
              <a:gd name="T9" fmla="*/ 2147483647 h 1140"/>
              <a:gd name="T10" fmla="*/ 2147483647 w 1696"/>
              <a:gd name="T11" fmla="*/ 2147483647 h 1140"/>
              <a:gd name="T12" fmla="*/ 2147483647 w 1696"/>
              <a:gd name="T13" fmla="*/ 2147483647 h 1140"/>
              <a:gd name="T14" fmla="*/ 2147483647 w 1696"/>
              <a:gd name="T15" fmla="*/ 2147483647 h 1140"/>
              <a:gd name="T16" fmla="*/ 2147483647 w 1696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96" h="1140">
                <a:moveTo>
                  <a:pt x="0" y="0"/>
                </a:moveTo>
                <a:cubicBezTo>
                  <a:pt x="29" y="24"/>
                  <a:pt x="81" y="87"/>
                  <a:pt x="168" y="144"/>
                </a:cubicBezTo>
                <a:cubicBezTo>
                  <a:pt x="255" y="201"/>
                  <a:pt x="439" y="244"/>
                  <a:pt x="520" y="344"/>
                </a:cubicBezTo>
                <a:cubicBezTo>
                  <a:pt x="601" y="444"/>
                  <a:pt x="627" y="628"/>
                  <a:pt x="656" y="744"/>
                </a:cubicBezTo>
                <a:cubicBezTo>
                  <a:pt x="685" y="860"/>
                  <a:pt x="621" y="975"/>
                  <a:pt x="696" y="1040"/>
                </a:cubicBezTo>
                <a:cubicBezTo>
                  <a:pt x="771" y="1105"/>
                  <a:pt x="969" y="1132"/>
                  <a:pt x="1104" y="1136"/>
                </a:cubicBezTo>
                <a:cubicBezTo>
                  <a:pt x="1239" y="1140"/>
                  <a:pt x="1428" y="1095"/>
                  <a:pt x="1504" y="1064"/>
                </a:cubicBezTo>
                <a:cubicBezTo>
                  <a:pt x="1580" y="1033"/>
                  <a:pt x="1528" y="975"/>
                  <a:pt x="1560" y="952"/>
                </a:cubicBezTo>
                <a:cubicBezTo>
                  <a:pt x="1592" y="929"/>
                  <a:pt x="1644" y="928"/>
                  <a:pt x="1696" y="9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453" name="Group 137"/>
          <p:cNvGrpSpPr>
            <a:grpSpLocks/>
          </p:cNvGrpSpPr>
          <p:nvPr/>
        </p:nvGrpSpPr>
        <p:grpSpPr bwMode="auto">
          <a:xfrm>
            <a:off x="1800225" y="5386388"/>
            <a:ext cx="485775" cy="328612"/>
            <a:chOff x="4377" y="3366"/>
            <a:chExt cx="306" cy="207"/>
          </a:xfrm>
        </p:grpSpPr>
        <p:sp>
          <p:nvSpPr>
            <p:cNvPr id="14538" name="Oval 138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9" name="Rectangle 139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0" name="Freeform 140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Oval 141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" name="Rectangle 142"/>
            <p:cNvSpPr>
              <a:spLocks noChangeArrowheads="1"/>
            </p:cNvSpPr>
            <p:nvPr/>
          </p:nvSpPr>
          <p:spPr bwMode="auto">
            <a:xfrm rot="-1980000">
              <a:off x="4393" y="3436"/>
              <a:ext cx="2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Cdc20</a:t>
              </a:r>
            </a:p>
          </p:txBody>
        </p:sp>
      </p:grpSp>
      <p:grpSp>
        <p:nvGrpSpPr>
          <p:cNvPr id="14454" name="Group 143"/>
          <p:cNvGrpSpPr>
            <a:grpSpLocks/>
          </p:cNvGrpSpPr>
          <p:nvPr/>
        </p:nvGrpSpPr>
        <p:grpSpPr bwMode="auto">
          <a:xfrm>
            <a:off x="2133600" y="5105400"/>
            <a:ext cx="449263" cy="334963"/>
            <a:chOff x="4377" y="3366"/>
            <a:chExt cx="283" cy="211"/>
          </a:xfrm>
        </p:grpSpPr>
        <p:sp>
          <p:nvSpPr>
            <p:cNvPr id="14533" name="Oval 144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4" name="Rectangle 145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5" name="Freeform 146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Oval 147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7" name="Rectangle 148"/>
            <p:cNvSpPr>
              <a:spLocks noChangeArrowheads="1"/>
            </p:cNvSpPr>
            <p:nvPr/>
          </p:nvSpPr>
          <p:spPr bwMode="auto">
            <a:xfrm rot="-1980000">
              <a:off x="4394" y="3442"/>
              <a:ext cx="2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Cdh1</a:t>
              </a:r>
            </a:p>
          </p:txBody>
        </p:sp>
      </p:grpSp>
      <p:sp>
        <p:nvSpPr>
          <p:cNvPr id="14455" name="Text Box 149"/>
          <p:cNvSpPr txBox="1">
            <a:spLocks noChangeArrowheads="1"/>
          </p:cNvSpPr>
          <p:nvPr/>
        </p:nvSpPr>
        <p:spPr bwMode="auto">
          <a:xfrm>
            <a:off x="1219200" y="2362200"/>
            <a:ext cx="1617663" cy="593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/>
              <a:t>Budding Yeast</a:t>
            </a:r>
          </a:p>
          <a:p>
            <a:pPr algn="l"/>
            <a:r>
              <a:rPr lang="en-US"/>
              <a:t>Chen et al.</a:t>
            </a:r>
          </a:p>
        </p:txBody>
      </p:sp>
      <p:sp>
        <p:nvSpPr>
          <p:cNvPr id="14456" name="Oval 150"/>
          <p:cNvSpPr>
            <a:spLocks noChangeArrowheads="1"/>
          </p:cNvSpPr>
          <p:nvPr/>
        </p:nvSpPr>
        <p:spPr bwMode="auto">
          <a:xfrm>
            <a:off x="5111750" y="4962525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4457" name="Oval 151"/>
          <p:cNvSpPr>
            <a:spLocks noChangeArrowheads="1"/>
          </p:cNvSpPr>
          <p:nvPr/>
        </p:nvSpPr>
        <p:spPr bwMode="auto">
          <a:xfrm>
            <a:off x="4314825" y="4967288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458" name="Oval 152"/>
          <p:cNvSpPr>
            <a:spLocks noChangeArrowheads="1"/>
          </p:cNvSpPr>
          <p:nvPr/>
        </p:nvSpPr>
        <p:spPr bwMode="auto">
          <a:xfrm>
            <a:off x="4376738" y="5100638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grpSp>
        <p:nvGrpSpPr>
          <p:cNvPr id="14459" name="Group 153"/>
          <p:cNvGrpSpPr>
            <a:grpSpLocks/>
          </p:cNvGrpSpPr>
          <p:nvPr/>
        </p:nvGrpSpPr>
        <p:grpSpPr bwMode="auto">
          <a:xfrm>
            <a:off x="4681538" y="5314950"/>
            <a:ext cx="457200" cy="457200"/>
            <a:chOff x="2949" y="3348"/>
            <a:chExt cx="288" cy="288"/>
          </a:xfrm>
        </p:grpSpPr>
        <p:sp>
          <p:nvSpPr>
            <p:cNvPr id="14531" name="Line 154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2" name="Line 155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60" name="Group 156"/>
          <p:cNvGrpSpPr>
            <a:grpSpLocks/>
          </p:cNvGrpSpPr>
          <p:nvPr/>
        </p:nvGrpSpPr>
        <p:grpSpPr bwMode="auto">
          <a:xfrm rot="-5400000" flipH="1" flipV="1">
            <a:off x="5084763" y="5507037"/>
            <a:ext cx="533400" cy="187325"/>
            <a:chOff x="3411" y="791"/>
            <a:chExt cx="725" cy="102"/>
          </a:xfrm>
        </p:grpSpPr>
        <p:sp>
          <p:nvSpPr>
            <p:cNvPr id="14529" name="Line 157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0" name="Line 158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61" name="Oval 159"/>
          <p:cNvSpPr>
            <a:spLocks noChangeArrowheads="1"/>
          </p:cNvSpPr>
          <p:nvPr/>
        </p:nvSpPr>
        <p:spPr bwMode="auto">
          <a:xfrm>
            <a:off x="5105400" y="5924550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4462" name="Line 160"/>
          <p:cNvSpPr>
            <a:spLocks noChangeShapeType="1"/>
          </p:cNvSpPr>
          <p:nvPr/>
        </p:nvSpPr>
        <p:spPr bwMode="auto">
          <a:xfrm flipH="1" flipV="1">
            <a:off x="5486400" y="5638800"/>
            <a:ext cx="71755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63" name="Oval 161"/>
          <p:cNvSpPr>
            <a:spLocks noChangeArrowheads="1"/>
          </p:cNvSpPr>
          <p:nvPr/>
        </p:nvSpPr>
        <p:spPr bwMode="auto">
          <a:xfrm>
            <a:off x="5486400" y="58674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grpSp>
        <p:nvGrpSpPr>
          <p:cNvPr id="14464" name="Group 162"/>
          <p:cNvGrpSpPr>
            <a:grpSpLocks/>
          </p:cNvGrpSpPr>
          <p:nvPr/>
        </p:nvGrpSpPr>
        <p:grpSpPr bwMode="auto">
          <a:xfrm rot="8247939">
            <a:off x="8001000" y="962025"/>
            <a:ext cx="304800" cy="361950"/>
            <a:chOff x="2949" y="3348"/>
            <a:chExt cx="288" cy="288"/>
          </a:xfrm>
        </p:grpSpPr>
        <p:sp>
          <p:nvSpPr>
            <p:cNvPr id="14527" name="Line 163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8" name="Line 164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65" name="Oval 165"/>
          <p:cNvSpPr>
            <a:spLocks noChangeArrowheads="1"/>
          </p:cNvSpPr>
          <p:nvPr/>
        </p:nvSpPr>
        <p:spPr bwMode="auto">
          <a:xfrm>
            <a:off x="7839075" y="428625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4466" name="AutoShape 166"/>
          <p:cNvSpPr>
            <a:spLocks noChangeArrowheads="1"/>
          </p:cNvSpPr>
          <p:nvPr/>
        </p:nvSpPr>
        <p:spPr bwMode="auto">
          <a:xfrm>
            <a:off x="8318500" y="1009650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4467" name="Oval 167"/>
          <p:cNvSpPr>
            <a:spLocks noChangeArrowheads="1"/>
          </p:cNvSpPr>
          <p:nvPr/>
        </p:nvSpPr>
        <p:spPr bwMode="auto">
          <a:xfrm>
            <a:off x="8382000" y="823913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4468" name="Oval 168"/>
          <p:cNvSpPr>
            <a:spLocks noChangeArrowheads="1"/>
          </p:cNvSpPr>
          <p:nvPr/>
        </p:nvSpPr>
        <p:spPr bwMode="auto">
          <a:xfrm>
            <a:off x="6800850" y="857250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grpSp>
        <p:nvGrpSpPr>
          <p:cNvPr id="14469" name="Group 169"/>
          <p:cNvGrpSpPr>
            <a:grpSpLocks/>
          </p:cNvGrpSpPr>
          <p:nvPr/>
        </p:nvGrpSpPr>
        <p:grpSpPr bwMode="auto">
          <a:xfrm rot="-1873734" flipH="1" flipV="1">
            <a:off x="7370763" y="782638"/>
            <a:ext cx="533400" cy="187325"/>
            <a:chOff x="3411" y="791"/>
            <a:chExt cx="725" cy="102"/>
          </a:xfrm>
        </p:grpSpPr>
        <p:sp>
          <p:nvSpPr>
            <p:cNvPr id="14525" name="Line 170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6" name="Line 171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70" name="Line 172"/>
          <p:cNvSpPr>
            <a:spLocks noChangeShapeType="1"/>
          </p:cNvSpPr>
          <p:nvPr/>
        </p:nvSpPr>
        <p:spPr bwMode="auto">
          <a:xfrm flipH="1">
            <a:off x="6905625" y="1262063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71" name="Oval 173"/>
          <p:cNvSpPr>
            <a:spLocks noChangeArrowheads="1"/>
          </p:cNvSpPr>
          <p:nvPr/>
        </p:nvSpPr>
        <p:spPr bwMode="auto">
          <a:xfrm>
            <a:off x="6858000" y="762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sp>
        <p:nvSpPr>
          <p:cNvPr id="14472" name="Line 174"/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73" name="Group 175"/>
          <p:cNvGrpSpPr>
            <a:grpSpLocks/>
          </p:cNvGrpSpPr>
          <p:nvPr/>
        </p:nvGrpSpPr>
        <p:grpSpPr bwMode="auto">
          <a:xfrm>
            <a:off x="6629400" y="4876800"/>
            <a:ext cx="495300" cy="322263"/>
            <a:chOff x="4536" y="3664"/>
            <a:chExt cx="312" cy="203"/>
          </a:xfrm>
        </p:grpSpPr>
        <p:sp>
          <p:nvSpPr>
            <p:cNvPr id="14523" name="Rectangle 176"/>
            <p:cNvSpPr>
              <a:spLocks noChangeArrowheads="1"/>
            </p:cNvSpPr>
            <p:nvPr/>
          </p:nvSpPr>
          <p:spPr bwMode="auto">
            <a:xfrm>
              <a:off x="4536" y="3664"/>
              <a:ext cx="256" cy="17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4" name="Oval 177"/>
            <p:cNvSpPr>
              <a:spLocks noChangeArrowheads="1"/>
            </p:cNvSpPr>
            <p:nvPr/>
          </p:nvSpPr>
          <p:spPr bwMode="auto">
            <a:xfrm>
              <a:off x="4547" y="3704"/>
              <a:ext cx="301" cy="1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Cln3</a:t>
              </a:r>
            </a:p>
          </p:txBody>
        </p:sp>
      </p:grpSp>
      <p:sp>
        <p:nvSpPr>
          <p:cNvPr id="14474" name="Line 178"/>
          <p:cNvSpPr>
            <a:spLocks noChangeShapeType="1"/>
          </p:cNvSpPr>
          <p:nvPr/>
        </p:nvSpPr>
        <p:spPr bwMode="auto">
          <a:xfrm flipH="1">
            <a:off x="5486400" y="51054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75" name="Text Box 179"/>
          <p:cNvSpPr txBox="1">
            <a:spLocks noChangeArrowheads="1"/>
          </p:cNvSpPr>
          <p:nvPr/>
        </p:nvSpPr>
        <p:spPr bwMode="auto">
          <a:xfrm>
            <a:off x="7162800" y="4876800"/>
            <a:ext cx="1695450" cy="3492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Cell Size Sensor</a:t>
            </a:r>
          </a:p>
        </p:txBody>
      </p:sp>
      <p:sp>
        <p:nvSpPr>
          <p:cNvPr id="14476" name="Line 180"/>
          <p:cNvSpPr>
            <a:spLocks noChangeShapeType="1"/>
          </p:cNvSpPr>
          <p:nvPr/>
        </p:nvSpPr>
        <p:spPr bwMode="auto">
          <a:xfrm flipV="1">
            <a:off x="7620000" y="9906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77" name="Oval 181"/>
          <p:cNvSpPr>
            <a:spLocks noChangeArrowheads="1"/>
          </p:cNvSpPr>
          <p:nvPr/>
        </p:nvSpPr>
        <p:spPr bwMode="auto">
          <a:xfrm>
            <a:off x="7239000" y="533400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4478" name="Rectangle 183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79" name="Rectangle 184"/>
          <p:cNvSpPr>
            <a:spLocks noChangeArrowheads="1"/>
          </p:cNvSpPr>
          <p:nvPr/>
        </p:nvSpPr>
        <p:spPr bwMode="auto">
          <a:xfrm>
            <a:off x="0" y="1828800"/>
            <a:ext cx="4114800" cy="2438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80" name="Rectangle 185"/>
          <p:cNvSpPr>
            <a:spLocks noChangeArrowheads="1"/>
          </p:cNvSpPr>
          <p:nvPr/>
        </p:nvSpPr>
        <p:spPr bwMode="auto">
          <a:xfrm>
            <a:off x="7162800" y="2590800"/>
            <a:ext cx="1981200" cy="1676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81" name="Rectangle 186"/>
          <p:cNvSpPr>
            <a:spLocks noChangeArrowheads="1"/>
          </p:cNvSpPr>
          <p:nvPr/>
        </p:nvSpPr>
        <p:spPr bwMode="auto">
          <a:xfrm>
            <a:off x="0" y="0"/>
            <a:ext cx="4114800" cy="1828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82" name="Rectangle 187"/>
          <p:cNvSpPr>
            <a:spLocks noChangeArrowheads="1"/>
          </p:cNvSpPr>
          <p:nvPr/>
        </p:nvSpPr>
        <p:spPr bwMode="auto">
          <a:xfrm>
            <a:off x="4114800" y="3048000"/>
            <a:ext cx="2286000" cy="12192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83" name="Group 189"/>
          <p:cNvGrpSpPr>
            <a:grpSpLocks/>
          </p:cNvGrpSpPr>
          <p:nvPr/>
        </p:nvGrpSpPr>
        <p:grpSpPr bwMode="auto">
          <a:xfrm>
            <a:off x="3962400" y="1371600"/>
            <a:ext cx="3124200" cy="1536700"/>
            <a:chOff x="2496" y="864"/>
            <a:chExt cx="1968" cy="968"/>
          </a:xfrm>
        </p:grpSpPr>
        <p:sp>
          <p:nvSpPr>
            <p:cNvPr id="14516" name="Oval 190"/>
            <p:cNvSpPr>
              <a:spLocks noChangeArrowheads="1"/>
            </p:cNvSpPr>
            <p:nvPr/>
          </p:nvSpPr>
          <p:spPr bwMode="auto">
            <a:xfrm>
              <a:off x="3936" y="1448"/>
              <a:ext cx="52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7" name="Arc 191"/>
            <p:cNvSpPr>
              <a:spLocks/>
            </p:cNvSpPr>
            <p:nvPr/>
          </p:nvSpPr>
          <p:spPr bwMode="auto">
            <a:xfrm rot="9651198" flipH="1" flipV="1">
              <a:off x="3264" y="1168"/>
              <a:ext cx="76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18" name="Line 192"/>
            <p:cNvSpPr>
              <a:spLocks noChangeShapeType="1"/>
            </p:cNvSpPr>
            <p:nvPr/>
          </p:nvSpPr>
          <p:spPr bwMode="auto">
            <a:xfrm rot="403171">
              <a:off x="3168" y="1216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19" name="Group 193"/>
            <p:cNvGrpSpPr>
              <a:grpSpLocks/>
            </p:cNvGrpSpPr>
            <p:nvPr/>
          </p:nvGrpSpPr>
          <p:grpSpPr bwMode="auto">
            <a:xfrm>
              <a:off x="3208" y="864"/>
              <a:ext cx="223" cy="442"/>
              <a:chOff x="5898" y="1264"/>
              <a:chExt cx="223" cy="442"/>
            </a:xfrm>
          </p:grpSpPr>
          <p:sp>
            <p:nvSpPr>
              <p:cNvPr id="14521" name="Text Box 194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4522" name="Oval 195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20" name="Oval 196"/>
            <p:cNvSpPr>
              <a:spLocks noChangeArrowheads="1"/>
            </p:cNvSpPr>
            <p:nvPr/>
          </p:nvSpPr>
          <p:spPr bwMode="auto">
            <a:xfrm>
              <a:off x="2496" y="1200"/>
              <a:ext cx="672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84" name="Group 197"/>
          <p:cNvGrpSpPr>
            <a:grpSpLocks/>
          </p:cNvGrpSpPr>
          <p:nvPr/>
        </p:nvGrpSpPr>
        <p:grpSpPr bwMode="auto">
          <a:xfrm>
            <a:off x="4749800" y="2400300"/>
            <a:ext cx="1651000" cy="701675"/>
            <a:chOff x="2992" y="1512"/>
            <a:chExt cx="1040" cy="442"/>
          </a:xfrm>
        </p:grpSpPr>
        <p:sp>
          <p:nvSpPr>
            <p:cNvPr id="14511" name="Line 198"/>
            <p:cNvSpPr>
              <a:spLocks noChangeShapeType="1"/>
            </p:cNvSpPr>
            <p:nvPr/>
          </p:nvSpPr>
          <p:spPr bwMode="auto">
            <a:xfrm rot="-860099">
              <a:off x="3936" y="17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12" name="Group 199"/>
            <p:cNvGrpSpPr>
              <a:grpSpLocks/>
            </p:cNvGrpSpPr>
            <p:nvPr/>
          </p:nvGrpSpPr>
          <p:grpSpPr bwMode="auto">
            <a:xfrm>
              <a:off x="3600" y="1512"/>
              <a:ext cx="223" cy="442"/>
              <a:chOff x="5898" y="1264"/>
              <a:chExt cx="223" cy="442"/>
            </a:xfrm>
          </p:grpSpPr>
          <p:sp>
            <p:nvSpPr>
              <p:cNvPr id="14514" name="Text Box 200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4515" name="Oval 201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13" name="Arc 202"/>
            <p:cNvSpPr>
              <a:spLocks/>
            </p:cNvSpPr>
            <p:nvPr/>
          </p:nvSpPr>
          <p:spPr bwMode="auto">
            <a:xfrm rot="2105447" flipV="1">
              <a:off x="2992" y="1512"/>
              <a:ext cx="96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85" name="Arc 219"/>
          <p:cNvSpPr>
            <a:spLocks/>
          </p:cNvSpPr>
          <p:nvPr/>
        </p:nvSpPr>
        <p:spPr bwMode="auto">
          <a:xfrm flipH="1" flipV="1">
            <a:off x="4784725" y="2220913"/>
            <a:ext cx="1760538" cy="903287"/>
          </a:xfrm>
          <a:custGeom>
            <a:avLst/>
            <a:gdLst>
              <a:gd name="T0" fmla="*/ 0 w 20755"/>
              <a:gd name="T1" fmla="*/ 0 h 21600"/>
              <a:gd name="T2" fmla="*/ 2147483647 w 20755"/>
              <a:gd name="T3" fmla="*/ 2147483647 h 21600"/>
              <a:gd name="T4" fmla="*/ 0 w 2075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55" h="21600" fill="none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</a:path>
              <a:path w="20755" h="21600" stroke="0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4956" name="Group 220"/>
          <p:cNvGrpSpPr>
            <a:grpSpLocks/>
          </p:cNvGrpSpPr>
          <p:nvPr/>
        </p:nvGrpSpPr>
        <p:grpSpPr bwMode="auto">
          <a:xfrm>
            <a:off x="4903788" y="600075"/>
            <a:ext cx="2930525" cy="1547813"/>
            <a:chOff x="2921" y="336"/>
            <a:chExt cx="1846" cy="975"/>
          </a:xfrm>
        </p:grpSpPr>
        <p:grpSp>
          <p:nvGrpSpPr>
            <p:cNvPr id="14507" name="Group 221"/>
            <p:cNvGrpSpPr>
              <a:grpSpLocks/>
            </p:cNvGrpSpPr>
            <p:nvPr/>
          </p:nvGrpSpPr>
          <p:grpSpPr bwMode="auto">
            <a:xfrm>
              <a:off x="4464" y="336"/>
              <a:ext cx="303" cy="442"/>
              <a:chOff x="5904" y="1552"/>
              <a:chExt cx="303" cy="442"/>
            </a:xfrm>
          </p:grpSpPr>
          <p:sp>
            <p:nvSpPr>
              <p:cNvPr id="14509" name="Text Box 222"/>
              <p:cNvSpPr txBox="1">
                <a:spLocks noChangeArrowheads="1"/>
              </p:cNvSpPr>
              <p:nvPr/>
            </p:nvSpPr>
            <p:spPr bwMode="auto">
              <a:xfrm>
                <a:off x="5904" y="1552"/>
                <a:ext cx="30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4510" name="Oval 223"/>
              <p:cNvSpPr>
                <a:spLocks noChangeArrowheads="1"/>
              </p:cNvSpPr>
              <p:nvPr/>
            </p:nvSpPr>
            <p:spPr bwMode="auto">
              <a:xfrm>
                <a:off x="5922" y="1674"/>
                <a:ext cx="243" cy="2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08" name="Arc 224"/>
            <p:cNvSpPr>
              <a:spLocks/>
            </p:cNvSpPr>
            <p:nvPr/>
          </p:nvSpPr>
          <p:spPr bwMode="auto">
            <a:xfrm rot="11235836" flipV="1">
              <a:off x="2921" y="687"/>
              <a:ext cx="1728" cy="624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85" y="0"/>
                  </a:moveTo>
                  <a:cubicBezTo>
                    <a:pt x="11981" y="47"/>
                    <a:pt x="21600" y="9704"/>
                    <a:pt x="21600" y="21600"/>
                  </a:cubicBezTo>
                </a:path>
                <a:path w="21600" h="21600" stroke="0" extrusionOk="0">
                  <a:moveTo>
                    <a:pt x="85" y="0"/>
                  </a:moveTo>
                  <a:cubicBezTo>
                    <a:pt x="11981" y="47"/>
                    <a:pt x="21600" y="9704"/>
                    <a:pt x="21600" y="21600"/>
                  </a:cubicBezTo>
                  <a:lnTo>
                    <a:pt x="0" y="21600"/>
                  </a:lnTo>
                  <a:lnTo>
                    <a:pt x="85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961" name="Group 225"/>
          <p:cNvGrpSpPr>
            <a:grpSpLocks/>
          </p:cNvGrpSpPr>
          <p:nvPr/>
        </p:nvGrpSpPr>
        <p:grpSpPr bwMode="auto">
          <a:xfrm>
            <a:off x="6972300" y="1252538"/>
            <a:ext cx="1843088" cy="2257425"/>
            <a:chOff x="4368" y="738"/>
            <a:chExt cx="1161" cy="1422"/>
          </a:xfrm>
        </p:grpSpPr>
        <p:sp>
          <p:nvSpPr>
            <p:cNvPr id="14501" name="Oval 226"/>
            <p:cNvSpPr>
              <a:spLocks noChangeArrowheads="1"/>
            </p:cNvSpPr>
            <p:nvPr/>
          </p:nvSpPr>
          <p:spPr bwMode="auto">
            <a:xfrm>
              <a:off x="4713" y="738"/>
              <a:ext cx="816" cy="5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2" name="Arc 227"/>
            <p:cNvSpPr>
              <a:spLocks/>
            </p:cNvSpPr>
            <p:nvPr/>
          </p:nvSpPr>
          <p:spPr bwMode="auto">
            <a:xfrm flipV="1">
              <a:off x="4800" y="1200"/>
              <a:ext cx="576" cy="9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03" name="Arc 228"/>
            <p:cNvSpPr>
              <a:spLocks/>
            </p:cNvSpPr>
            <p:nvPr/>
          </p:nvSpPr>
          <p:spPr bwMode="auto">
            <a:xfrm flipH="1" flipV="1">
              <a:off x="4368" y="1824"/>
              <a:ext cx="43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04" name="Group 229"/>
            <p:cNvGrpSpPr>
              <a:grpSpLocks/>
            </p:cNvGrpSpPr>
            <p:nvPr/>
          </p:nvGrpSpPr>
          <p:grpSpPr bwMode="auto">
            <a:xfrm>
              <a:off x="4560" y="1718"/>
              <a:ext cx="303" cy="442"/>
              <a:chOff x="5904" y="1552"/>
              <a:chExt cx="303" cy="442"/>
            </a:xfrm>
          </p:grpSpPr>
          <p:sp>
            <p:nvSpPr>
              <p:cNvPr id="14505" name="Text Box 230"/>
              <p:cNvSpPr txBox="1">
                <a:spLocks noChangeArrowheads="1"/>
              </p:cNvSpPr>
              <p:nvPr/>
            </p:nvSpPr>
            <p:spPr bwMode="auto">
              <a:xfrm>
                <a:off x="5904" y="1552"/>
                <a:ext cx="30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4506" name="Oval 231"/>
              <p:cNvSpPr>
                <a:spLocks noChangeArrowheads="1"/>
              </p:cNvSpPr>
              <p:nvPr/>
            </p:nvSpPr>
            <p:spPr bwMode="auto">
              <a:xfrm>
                <a:off x="5922" y="1674"/>
                <a:ext cx="243" cy="2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4968" name="Group 232"/>
          <p:cNvGrpSpPr>
            <a:grpSpLocks/>
          </p:cNvGrpSpPr>
          <p:nvPr/>
        </p:nvGrpSpPr>
        <p:grpSpPr bwMode="auto">
          <a:xfrm>
            <a:off x="1981200" y="3581400"/>
            <a:ext cx="3886200" cy="2362200"/>
            <a:chOff x="528" y="2112"/>
            <a:chExt cx="2448" cy="1488"/>
          </a:xfrm>
        </p:grpSpPr>
        <p:sp>
          <p:nvSpPr>
            <p:cNvPr id="14490" name="Rectangle 233"/>
            <p:cNvSpPr>
              <a:spLocks noChangeArrowheads="1"/>
            </p:cNvSpPr>
            <p:nvPr/>
          </p:nvSpPr>
          <p:spPr bwMode="auto">
            <a:xfrm>
              <a:off x="528" y="2112"/>
              <a:ext cx="2448" cy="148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491" name="Group 234"/>
            <p:cNvGrpSpPr>
              <a:grpSpLocks/>
            </p:cNvGrpSpPr>
            <p:nvPr/>
          </p:nvGrpSpPr>
          <p:grpSpPr bwMode="auto">
            <a:xfrm>
              <a:off x="669" y="2229"/>
              <a:ext cx="2151" cy="1272"/>
              <a:chOff x="1920" y="1626"/>
              <a:chExt cx="2151" cy="1272"/>
            </a:xfrm>
          </p:grpSpPr>
          <p:sp>
            <p:nvSpPr>
              <p:cNvPr id="14492" name="Text Box 235"/>
              <p:cNvSpPr txBox="1">
                <a:spLocks noChangeArrowheads="1"/>
              </p:cNvSpPr>
              <p:nvPr/>
            </p:nvSpPr>
            <p:spPr bwMode="auto">
              <a:xfrm>
                <a:off x="1920" y="1929"/>
                <a:ext cx="5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/>
                  <a:t>Clb2</a:t>
                </a:r>
              </a:p>
            </p:txBody>
          </p:sp>
          <p:sp>
            <p:nvSpPr>
              <p:cNvPr id="14493" name="Text Box 236"/>
              <p:cNvSpPr txBox="1">
                <a:spLocks noChangeArrowheads="1"/>
              </p:cNvSpPr>
              <p:nvPr/>
            </p:nvSpPr>
            <p:spPr bwMode="auto">
              <a:xfrm>
                <a:off x="2427" y="2610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/>
                  <a:t>Cdh1</a:t>
                </a:r>
              </a:p>
            </p:txBody>
          </p:sp>
          <p:sp>
            <p:nvSpPr>
              <p:cNvPr id="14494" name="Arc 237"/>
              <p:cNvSpPr>
                <a:spLocks/>
              </p:cNvSpPr>
              <p:nvPr/>
            </p:nvSpPr>
            <p:spPr bwMode="auto">
              <a:xfrm>
                <a:off x="2502" y="2073"/>
                <a:ext cx="384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5" name="Arc 238"/>
              <p:cNvSpPr>
                <a:spLocks/>
              </p:cNvSpPr>
              <p:nvPr/>
            </p:nvSpPr>
            <p:spPr bwMode="auto">
              <a:xfrm rot="10800000">
                <a:off x="2130" y="2217"/>
                <a:ext cx="288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6" name="Line 239"/>
              <p:cNvSpPr>
                <a:spLocks noChangeShapeType="1"/>
              </p:cNvSpPr>
              <p:nvPr/>
            </p:nvSpPr>
            <p:spPr bwMode="auto">
              <a:xfrm flipH="1">
                <a:off x="2802" y="260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240"/>
              <p:cNvSpPr>
                <a:spLocks noChangeShapeType="1"/>
              </p:cNvSpPr>
              <p:nvPr/>
            </p:nvSpPr>
            <p:spPr bwMode="auto">
              <a:xfrm flipH="1">
                <a:off x="2064" y="221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Arc 241"/>
              <p:cNvSpPr>
                <a:spLocks/>
              </p:cNvSpPr>
              <p:nvPr/>
            </p:nvSpPr>
            <p:spPr bwMode="auto">
              <a:xfrm flipH="1">
                <a:off x="2208" y="1757"/>
                <a:ext cx="1194" cy="1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stealth" w="lg" len="med"/>
                <a:tailEnd type="none" w="lg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9" name="Text Box 242"/>
              <p:cNvSpPr txBox="1">
                <a:spLocks noChangeArrowheads="1"/>
              </p:cNvSpPr>
              <p:nvPr/>
            </p:nvSpPr>
            <p:spPr bwMode="auto">
              <a:xfrm>
                <a:off x="3378" y="1626"/>
                <a:ext cx="6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/>
                  <a:t>Cdc14</a:t>
                </a:r>
              </a:p>
            </p:txBody>
          </p:sp>
          <p:sp>
            <p:nvSpPr>
              <p:cNvPr id="14500" name="Arc 243"/>
              <p:cNvSpPr>
                <a:spLocks/>
              </p:cNvSpPr>
              <p:nvPr/>
            </p:nvSpPr>
            <p:spPr bwMode="auto">
              <a:xfrm flipV="1">
                <a:off x="3024" y="1929"/>
                <a:ext cx="720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stealth" w="lg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489" name="Freeform 93"/>
          <p:cNvSpPr>
            <a:spLocks/>
          </p:cNvSpPr>
          <p:nvPr/>
        </p:nvSpPr>
        <p:spPr bwMode="auto">
          <a:xfrm>
            <a:off x="6870700" y="2552700"/>
            <a:ext cx="1689100" cy="635000"/>
          </a:xfrm>
          <a:custGeom>
            <a:avLst/>
            <a:gdLst>
              <a:gd name="T0" fmla="*/ 2147483647 w 992"/>
              <a:gd name="T1" fmla="*/ 0 h 336"/>
              <a:gd name="T2" fmla="*/ 0 w 992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2" h="336">
                <a:moveTo>
                  <a:pt x="992" y="0"/>
                </a:moveTo>
                <a:lnTo>
                  <a:pt x="0" y="33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736725" y="1752600"/>
            <a:ext cx="6264275" cy="4078288"/>
            <a:chOff x="1094" y="1104"/>
            <a:chExt cx="3946" cy="2569"/>
          </a:xfrm>
        </p:grpSpPr>
        <p:sp>
          <p:nvSpPr>
            <p:cNvPr id="15377" name="Line 3"/>
            <p:cNvSpPr>
              <a:spLocks noChangeShapeType="1"/>
            </p:cNvSpPr>
            <p:nvPr/>
          </p:nvSpPr>
          <p:spPr bwMode="auto">
            <a:xfrm>
              <a:off x="1680" y="1104"/>
              <a:ext cx="0" cy="2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4"/>
            <p:cNvSpPr>
              <a:spLocks noChangeShapeType="1"/>
            </p:cNvSpPr>
            <p:nvPr/>
          </p:nvSpPr>
          <p:spPr bwMode="auto">
            <a:xfrm>
              <a:off x="1680" y="3312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5"/>
            <p:cNvSpPr txBox="1">
              <a:spLocks noChangeArrowheads="1"/>
            </p:cNvSpPr>
            <p:nvPr/>
          </p:nvSpPr>
          <p:spPr bwMode="auto">
            <a:xfrm>
              <a:off x="1094" y="194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Clb2</a:t>
              </a:r>
            </a:p>
          </p:txBody>
        </p:sp>
        <p:sp>
          <p:nvSpPr>
            <p:cNvPr id="15380" name="Text Box 6"/>
            <p:cNvSpPr txBox="1">
              <a:spLocks noChangeArrowheads="1"/>
            </p:cNvSpPr>
            <p:nvPr/>
          </p:nvSpPr>
          <p:spPr bwMode="auto">
            <a:xfrm>
              <a:off x="3254" y="3385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Cdc14</a:t>
              </a:r>
            </a:p>
          </p:txBody>
        </p:sp>
      </p:grpSp>
      <p:sp>
        <p:nvSpPr>
          <p:cNvPr id="15363" name="Arc 7"/>
          <p:cNvSpPr>
            <a:spLocks/>
          </p:cNvSpPr>
          <p:nvPr/>
        </p:nvSpPr>
        <p:spPr bwMode="auto">
          <a:xfrm rot="16200000" flipV="1">
            <a:off x="3543300" y="1333500"/>
            <a:ext cx="914400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rc 8"/>
          <p:cNvSpPr>
            <a:spLocks/>
          </p:cNvSpPr>
          <p:nvPr/>
        </p:nvSpPr>
        <p:spPr bwMode="auto">
          <a:xfrm rot="5400000">
            <a:off x="3719513" y="2133600"/>
            <a:ext cx="533400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2667000" y="4800600"/>
            <a:ext cx="5257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8" name="Freeform 10"/>
          <p:cNvSpPr>
            <a:spLocks/>
          </p:cNvSpPr>
          <p:nvPr/>
        </p:nvSpPr>
        <p:spPr bwMode="auto">
          <a:xfrm flipV="1">
            <a:off x="2895600" y="2106613"/>
            <a:ext cx="2819400" cy="2922587"/>
          </a:xfrm>
          <a:custGeom>
            <a:avLst/>
            <a:gdLst>
              <a:gd name="T0" fmla="*/ 0 w 1776"/>
              <a:gd name="T1" fmla="*/ 2147483647 h 1928"/>
              <a:gd name="T2" fmla="*/ 2147483647 w 1776"/>
              <a:gd name="T3" fmla="*/ 2147483647 h 1928"/>
              <a:gd name="T4" fmla="*/ 2147483647 w 1776"/>
              <a:gd name="T5" fmla="*/ 2147483647 h 1928"/>
              <a:gd name="T6" fmla="*/ 2147483647 w 1776"/>
              <a:gd name="T7" fmla="*/ 2147483647 h 1928"/>
              <a:gd name="T8" fmla="*/ 2147483647 w 1776"/>
              <a:gd name="T9" fmla="*/ 2147483647 h 1928"/>
              <a:gd name="T10" fmla="*/ 2147483647 w 1776"/>
              <a:gd name="T11" fmla="*/ 2147483647 h 1928"/>
              <a:gd name="T12" fmla="*/ 2147483647 w 1776"/>
              <a:gd name="T13" fmla="*/ 2147483647 h 1928"/>
              <a:gd name="T14" fmla="*/ 2147483647 w 1776"/>
              <a:gd name="T15" fmla="*/ 2147483647 h 1928"/>
              <a:gd name="T16" fmla="*/ 2147483647 w 1776"/>
              <a:gd name="T17" fmla="*/ 2147483647 h 1928"/>
              <a:gd name="T18" fmla="*/ 2147483647 w 1776"/>
              <a:gd name="T19" fmla="*/ 2147483647 h 1928"/>
              <a:gd name="T20" fmla="*/ 2147483647 w 1776"/>
              <a:gd name="T21" fmla="*/ 2147483647 h 1928"/>
              <a:gd name="T22" fmla="*/ 2147483647 w 1776"/>
              <a:gd name="T23" fmla="*/ 2147483647 h 1928"/>
              <a:gd name="T24" fmla="*/ 2147483647 w 1776"/>
              <a:gd name="T25" fmla="*/ 2147483647 h 1928"/>
              <a:gd name="T26" fmla="*/ 2147483647 w 1776"/>
              <a:gd name="T27" fmla="*/ 2147483647 h 1928"/>
              <a:gd name="T28" fmla="*/ 0 w 1776"/>
              <a:gd name="T29" fmla="*/ 2147483647 h 19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6" h="1928">
                <a:moveTo>
                  <a:pt x="0" y="1928"/>
                </a:moveTo>
                <a:cubicBezTo>
                  <a:pt x="180" y="1916"/>
                  <a:pt x="360" y="1904"/>
                  <a:pt x="528" y="1880"/>
                </a:cubicBezTo>
                <a:cubicBezTo>
                  <a:pt x="696" y="1856"/>
                  <a:pt x="856" y="1840"/>
                  <a:pt x="1008" y="1784"/>
                </a:cubicBezTo>
                <a:cubicBezTo>
                  <a:pt x="1160" y="1728"/>
                  <a:pt x="1344" y="1616"/>
                  <a:pt x="1440" y="1544"/>
                </a:cubicBezTo>
                <a:cubicBezTo>
                  <a:pt x="1536" y="1472"/>
                  <a:pt x="1536" y="1456"/>
                  <a:pt x="1584" y="1352"/>
                </a:cubicBezTo>
                <a:cubicBezTo>
                  <a:pt x="1632" y="1248"/>
                  <a:pt x="1696" y="1064"/>
                  <a:pt x="1728" y="920"/>
                </a:cubicBezTo>
                <a:cubicBezTo>
                  <a:pt x="1760" y="776"/>
                  <a:pt x="1776" y="616"/>
                  <a:pt x="1776" y="488"/>
                </a:cubicBezTo>
                <a:cubicBezTo>
                  <a:pt x="1776" y="360"/>
                  <a:pt x="1760" y="224"/>
                  <a:pt x="1728" y="152"/>
                </a:cubicBezTo>
                <a:cubicBezTo>
                  <a:pt x="1696" y="80"/>
                  <a:pt x="1640" y="80"/>
                  <a:pt x="1584" y="56"/>
                </a:cubicBezTo>
                <a:cubicBezTo>
                  <a:pt x="1528" y="32"/>
                  <a:pt x="1464" y="16"/>
                  <a:pt x="1392" y="8"/>
                </a:cubicBezTo>
                <a:cubicBezTo>
                  <a:pt x="1320" y="0"/>
                  <a:pt x="1232" y="8"/>
                  <a:pt x="1152" y="8"/>
                </a:cubicBezTo>
                <a:cubicBezTo>
                  <a:pt x="1072" y="8"/>
                  <a:pt x="992" y="8"/>
                  <a:pt x="912" y="8"/>
                </a:cubicBezTo>
                <a:cubicBezTo>
                  <a:pt x="832" y="8"/>
                  <a:pt x="768" y="8"/>
                  <a:pt x="672" y="8"/>
                </a:cubicBezTo>
                <a:cubicBezTo>
                  <a:pt x="576" y="8"/>
                  <a:pt x="448" y="0"/>
                  <a:pt x="336" y="8"/>
                </a:cubicBezTo>
                <a:cubicBezTo>
                  <a:pt x="224" y="16"/>
                  <a:pt x="112" y="36"/>
                  <a:pt x="0" y="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arrow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3276600" y="228600"/>
            <a:ext cx="2209800" cy="833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/>
              <a:t>Exit</a:t>
            </a:r>
          </a:p>
        </p:txBody>
      </p:sp>
      <p:sp>
        <p:nvSpPr>
          <p:cNvPr id="263180" name="Freeform 12"/>
          <p:cNvSpPr>
            <a:spLocks/>
          </p:cNvSpPr>
          <p:nvPr/>
        </p:nvSpPr>
        <p:spPr bwMode="auto">
          <a:xfrm flipV="1">
            <a:off x="2743200" y="1752600"/>
            <a:ext cx="4406900" cy="3505200"/>
          </a:xfrm>
          <a:custGeom>
            <a:avLst/>
            <a:gdLst>
              <a:gd name="T0" fmla="*/ 2147483647 w 2776"/>
              <a:gd name="T1" fmla="*/ 0 h 2208"/>
              <a:gd name="T2" fmla="*/ 2147483647 w 2776"/>
              <a:gd name="T3" fmla="*/ 2147483647 h 2208"/>
              <a:gd name="T4" fmla="*/ 2147483647 w 2776"/>
              <a:gd name="T5" fmla="*/ 2147483647 h 2208"/>
              <a:gd name="T6" fmla="*/ 2147483647 w 2776"/>
              <a:gd name="T7" fmla="*/ 2147483647 h 2208"/>
              <a:gd name="T8" fmla="*/ 2147483647 w 2776"/>
              <a:gd name="T9" fmla="*/ 2147483647 h 2208"/>
              <a:gd name="T10" fmla="*/ 2147483647 w 2776"/>
              <a:gd name="T11" fmla="*/ 2147483647 h 2208"/>
              <a:gd name="T12" fmla="*/ 2147483647 w 2776"/>
              <a:gd name="T13" fmla="*/ 2147483647 h 2208"/>
              <a:gd name="T14" fmla="*/ 2147483647 w 2776"/>
              <a:gd name="T15" fmla="*/ 2147483647 h 2208"/>
              <a:gd name="T16" fmla="*/ 2147483647 w 2776"/>
              <a:gd name="T17" fmla="*/ 2147483647 h 2208"/>
              <a:gd name="T18" fmla="*/ 2147483647 w 2776"/>
              <a:gd name="T19" fmla="*/ 2147483647 h 2208"/>
              <a:gd name="T20" fmla="*/ 2147483647 w 2776"/>
              <a:gd name="T21" fmla="*/ 2147483647 h 2208"/>
              <a:gd name="T22" fmla="*/ 2147483647 w 2776"/>
              <a:gd name="T23" fmla="*/ 2147483647 h 2208"/>
              <a:gd name="T24" fmla="*/ 2147483647 w 2776"/>
              <a:gd name="T25" fmla="*/ 2147483647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76" h="2208">
                <a:moveTo>
                  <a:pt x="16" y="0"/>
                </a:moveTo>
                <a:cubicBezTo>
                  <a:pt x="16" y="36"/>
                  <a:pt x="16" y="72"/>
                  <a:pt x="16" y="144"/>
                </a:cubicBezTo>
                <a:cubicBezTo>
                  <a:pt x="16" y="216"/>
                  <a:pt x="0" y="360"/>
                  <a:pt x="16" y="432"/>
                </a:cubicBezTo>
                <a:cubicBezTo>
                  <a:pt x="32" y="504"/>
                  <a:pt x="64" y="536"/>
                  <a:pt x="112" y="576"/>
                </a:cubicBezTo>
                <a:cubicBezTo>
                  <a:pt x="160" y="616"/>
                  <a:pt x="200" y="640"/>
                  <a:pt x="304" y="672"/>
                </a:cubicBezTo>
                <a:cubicBezTo>
                  <a:pt x="408" y="704"/>
                  <a:pt x="576" y="736"/>
                  <a:pt x="736" y="768"/>
                </a:cubicBezTo>
                <a:cubicBezTo>
                  <a:pt x="896" y="800"/>
                  <a:pt x="1096" y="832"/>
                  <a:pt x="1264" y="864"/>
                </a:cubicBezTo>
                <a:cubicBezTo>
                  <a:pt x="1432" y="896"/>
                  <a:pt x="1616" y="936"/>
                  <a:pt x="1744" y="960"/>
                </a:cubicBezTo>
                <a:cubicBezTo>
                  <a:pt x="1872" y="984"/>
                  <a:pt x="1928" y="976"/>
                  <a:pt x="2032" y="1008"/>
                </a:cubicBezTo>
                <a:cubicBezTo>
                  <a:pt x="2136" y="1040"/>
                  <a:pt x="2272" y="1080"/>
                  <a:pt x="2368" y="1152"/>
                </a:cubicBezTo>
                <a:cubicBezTo>
                  <a:pt x="2464" y="1224"/>
                  <a:pt x="2544" y="1328"/>
                  <a:pt x="2608" y="1440"/>
                </a:cubicBezTo>
                <a:cubicBezTo>
                  <a:pt x="2672" y="1552"/>
                  <a:pt x="2728" y="1696"/>
                  <a:pt x="2752" y="1824"/>
                </a:cubicBezTo>
                <a:cubicBezTo>
                  <a:pt x="2776" y="1952"/>
                  <a:pt x="2764" y="2080"/>
                  <a:pt x="2752" y="220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181" name="Group 13"/>
          <p:cNvGrpSpPr>
            <a:grpSpLocks/>
          </p:cNvGrpSpPr>
          <p:nvPr/>
        </p:nvGrpSpPr>
        <p:grpSpPr bwMode="auto">
          <a:xfrm>
            <a:off x="5943600" y="2743200"/>
            <a:ext cx="1062038" cy="1565275"/>
            <a:chOff x="3744" y="1728"/>
            <a:chExt cx="669" cy="986"/>
          </a:xfrm>
        </p:grpSpPr>
        <p:sp>
          <p:nvSpPr>
            <p:cNvPr id="15375" name="AutoShape 14"/>
            <p:cNvSpPr>
              <a:spLocks noChangeArrowheads="1"/>
            </p:cNvSpPr>
            <p:nvPr/>
          </p:nvSpPr>
          <p:spPr bwMode="auto">
            <a:xfrm>
              <a:off x="3744" y="2208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 rot="5400000" flipH="1">
              <a:off x="3802" y="2102"/>
              <a:ext cx="98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Cell Division</a:t>
              </a:r>
            </a:p>
          </p:txBody>
        </p:sp>
      </p:grpSp>
      <p:sp>
        <p:nvSpPr>
          <p:cNvPr id="263184" name="Line 16"/>
          <p:cNvSpPr>
            <a:spLocks noChangeShapeType="1"/>
          </p:cNvSpPr>
          <p:nvPr/>
        </p:nvSpPr>
        <p:spPr bwMode="auto">
          <a:xfrm>
            <a:off x="2771775" y="1752600"/>
            <a:ext cx="0" cy="350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5" name="Oval 17"/>
          <p:cNvSpPr>
            <a:spLocks noChangeArrowheads="1"/>
          </p:cNvSpPr>
          <p:nvPr/>
        </p:nvSpPr>
        <p:spPr bwMode="auto">
          <a:xfrm>
            <a:off x="2700338" y="4729163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6" name="Oval 18"/>
          <p:cNvSpPr>
            <a:spLocks noChangeArrowheads="1"/>
          </p:cNvSpPr>
          <p:nvPr/>
        </p:nvSpPr>
        <p:spPr bwMode="auto">
          <a:xfrm>
            <a:off x="2709863" y="21336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2838450" y="4343400"/>
            <a:ext cx="5905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G1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2746375" y="1676400"/>
            <a:ext cx="92868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G2/M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6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 animBg="1"/>
      <p:bldP spid="263180" grpId="0" animBg="1"/>
      <p:bldP spid="263184" grpId="0" animBg="1"/>
      <p:bldP spid="263185" grpId="0" animBg="1"/>
      <p:bldP spid="263186" grpId="0" animBg="1"/>
      <p:bldP spid="263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Cln2</a:t>
            </a:r>
          </a:p>
        </p:txBody>
      </p:sp>
      <p:sp>
        <p:nvSpPr>
          <p:cNvPr id="16390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447800" y="3473450"/>
            <a:ext cx="2819400" cy="2593975"/>
          </a:xfrm>
          <a:custGeom>
            <a:avLst/>
            <a:gdLst>
              <a:gd name="T0" fmla="*/ 2147483647 w 1776"/>
              <a:gd name="T1" fmla="*/ 2147483647 h 1634"/>
              <a:gd name="T2" fmla="*/ 2147483647 w 1776"/>
              <a:gd name="T3" fmla="*/ 2147483647 h 1634"/>
              <a:gd name="T4" fmla="*/ 2147483647 w 1776"/>
              <a:gd name="T5" fmla="*/ 2147483647 h 1634"/>
              <a:gd name="T6" fmla="*/ 2147483647 w 1776"/>
              <a:gd name="T7" fmla="*/ 2147483647 h 1634"/>
              <a:gd name="T8" fmla="*/ 2147483647 w 1776"/>
              <a:gd name="T9" fmla="*/ 2147483647 h 1634"/>
              <a:gd name="T10" fmla="*/ 2147483647 w 1776"/>
              <a:gd name="T11" fmla="*/ 2147483647 h 1634"/>
              <a:gd name="T12" fmla="*/ 0 w 1776"/>
              <a:gd name="T13" fmla="*/ 2147483647 h 1634"/>
              <a:gd name="T14" fmla="*/ 2147483647 w 1776"/>
              <a:gd name="T15" fmla="*/ 2147483647 h 1634"/>
              <a:gd name="T16" fmla="*/ 2147483647 w 1776"/>
              <a:gd name="T17" fmla="*/ 2147483647 h 1634"/>
              <a:gd name="T18" fmla="*/ 2147483647 w 1776"/>
              <a:gd name="T19" fmla="*/ 2147483647 h 1634"/>
              <a:gd name="T20" fmla="*/ 2147483647 w 1776"/>
              <a:gd name="T21" fmla="*/ 0 h 1634"/>
              <a:gd name="T22" fmla="*/ 2147483647 w 1776"/>
              <a:gd name="T23" fmla="*/ 0 h 1634"/>
              <a:gd name="T24" fmla="*/ 2147483647 w 1776"/>
              <a:gd name="T25" fmla="*/ 2147483647 h 1634"/>
              <a:gd name="T26" fmla="*/ 2147483647 w 1776"/>
              <a:gd name="T27" fmla="*/ 2147483647 h 16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6" h="1634">
                <a:moveTo>
                  <a:pt x="1776" y="1634"/>
                </a:moveTo>
                <a:cubicBezTo>
                  <a:pt x="1689" y="1629"/>
                  <a:pt x="1424" y="1622"/>
                  <a:pt x="1256" y="1602"/>
                </a:cubicBezTo>
                <a:cubicBezTo>
                  <a:pt x="1088" y="1582"/>
                  <a:pt x="912" y="1560"/>
                  <a:pt x="768" y="1511"/>
                </a:cubicBezTo>
                <a:cubicBezTo>
                  <a:pt x="624" y="1462"/>
                  <a:pt x="496" y="1396"/>
                  <a:pt x="389" y="1311"/>
                </a:cubicBezTo>
                <a:cubicBezTo>
                  <a:pt x="282" y="1226"/>
                  <a:pt x="186" y="1091"/>
                  <a:pt x="129" y="1002"/>
                </a:cubicBezTo>
                <a:cubicBezTo>
                  <a:pt x="72" y="913"/>
                  <a:pt x="69" y="875"/>
                  <a:pt x="48" y="776"/>
                </a:cubicBezTo>
                <a:cubicBezTo>
                  <a:pt x="27" y="677"/>
                  <a:pt x="0" y="517"/>
                  <a:pt x="0" y="408"/>
                </a:cubicBezTo>
                <a:cubicBezTo>
                  <a:pt x="0" y="299"/>
                  <a:pt x="16" y="184"/>
                  <a:pt x="48" y="122"/>
                </a:cubicBezTo>
                <a:cubicBezTo>
                  <a:pt x="80" y="61"/>
                  <a:pt x="96" y="60"/>
                  <a:pt x="192" y="41"/>
                </a:cubicBezTo>
                <a:lnTo>
                  <a:pt x="624" y="5"/>
                </a:lnTo>
                <a:lnTo>
                  <a:pt x="864" y="0"/>
                </a:lnTo>
                <a:lnTo>
                  <a:pt x="1104" y="0"/>
                </a:lnTo>
                <a:lnTo>
                  <a:pt x="1448" y="17"/>
                </a:lnTo>
                <a:cubicBezTo>
                  <a:pt x="1560" y="24"/>
                  <a:pt x="1708" y="36"/>
                  <a:pt x="1776" y="41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 flipH="1">
            <a:off x="4357688" y="3571875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Cdc14</a:t>
            </a:r>
          </a:p>
        </p:txBody>
      </p:sp>
      <p:sp>
        <p:nvSpPr>
          <p:cNvPr id="16398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5029200" y="3549650"/>
            <a:ext cx="2819400" cy="2547938"/>
          </a:xfrm>
          <a:custGeom>
            <a:avLst/>
            <a:gdLst>
              <a:gd name="T0" fmla="*/ 0 w 1776"/>
              <a:gd name="T1" fmla="*/ 0 h 1605"/>
              <a:gd name="T2" fmla="*/ 2147483647 w 1776"/>
              <a:gd name="T3" fmla="*/ 2147483647 h 1605"/>
              <a:gd name="T4" fmla="*/ 2147483647 w 1776"/>
              <a:gd name="T5" fmla="*/ 2147483647 h 1605"/>
              <a:gd name="T6" fmla="*/ 2147483647 w 1776"/>
              <a:gd name="T7" fmla="*/ 2147483647 h 1605"/>
              <a:gd name="T8" fmla="*/ 2147483647 w 1776"/>
              <a:gd name="T9" fmla="*/ 2147483647 h 1605"/>
              <a:gd name="T10" fmla="*/ 2147483647 w 1776"/>
              <a:gd name="T11" fmla="*/ 2147483647 h 1605"/>
              <a:gd name="T12" fmla="*/ 2147483647 w 1776"/>
              <a:gd name="T13" fmla="*/ 2147483647 h 1605"/>
              <a:gd name="T14" fmla="*/ 2147483647 w 1776"/>
              <a:gd name="T15" fmla="*/ 2147483647 h 1605"/>
              <a:gd name="T16" fmla="*/ 2147483647 w 1776"/>
              <a:gd name="T17" fmla="*/ 2147483647 h 1605"/>
              <a:gd name="T18" fmla="*/ 2147483647 w 1776"/>
              <a:gd name="T19" fmla="*/ 2147483647 h 1605"/>
              <a:gd name="T20" fmla="*/ 2147483647 w 1776"/>
              <a:gd name="T21" fmla="*/ 2147483647 h 1605"/>
              <a:gd name="T22" fmla="*/ 2147483647 w 1776"/>
              <a:gd name="T23" fmla="*/ 2147483647 h 1605"/>
              <a:gd name="T24" fmla="*/ 2147483647 w 1776"/>
              <a:gd name="T25" fmla="*/ 2147483647 h 1605"/>
              <a:gd name="T26" fmla="*/ 2147483647 w 1776"/>
              <a:gd name="T27" fmla="*/ 2147483647 h 1605"/>
              <a:gd name="T28" fmla="*/ 0 w 1776"/>
              <a:gd name="T29" fmla="*/ 2147483647 h 16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6" h="1605">
                <a:moveTo>
                  <a:pt x="0" y="0"/>
                </a:moveTo>
                <a:cubicBezTo>
                  <a:pt x="180" y="10"/>
                  <a:pt x="360" y="20"/>
                  <a:pt x="528" y="40"/>
                </a:cubicBezTo>
                <a:cubicBezTo>
                  <a:pt x="696" y="60"/>
                  <a:pt x="856" y="79"/>
                  <a:pt x="1008" y="120"/>
                </a:cubicBezTo>
                <a:cubicBezTo>
                  <a:pt x="1160" y="161"/>
                  <a:pt x="1340" y="224"/>
                  <a:pt x="1440" y="285"/>
                </a:cubicBezTo>
                <a:cubicBezTo>
                  <a:pt x="1540" y="346"/>
                  <a:pt x="1559" y="397"/>
                  <a:pt x="1607" y="489"/>
                </a:cubicBezTo>
                <a:cubicBezTo>
                  <a:pt x="1655" y="581"/>
                  <a:pt x="1700" y="721"/>
                  <a:pt x="1728" y="839"/>
                </a:cubicBezTo>
                <a:cubicBezTo>
                  <a:pt x="1756" y="957"/>
                  <a:pt x="1776" y="1092"/>
                  <a:pt x="1776" y="1199"/>
                </a:cubicBezTo>
                <a:cubicBezTo>
                  <a:pt x="1776" y="1305"/>
                  <a:pt x="1760" y="1419"/>
                  <a:pt x="1728" y="1478"/>
                </a:cubicBezTo>
                <a:cubicBezTo>
                  <a:pt x="1696" y="1538"/>
                  <a:pt x="1640" y="1538"/>
                  <a:pt x="1584" y="1558"/>
                </a:cubicBezTo>
                <a:cubicBezTo>
                  <a:pt x="1528" y="1578"/>
                  <a:pt x="1464" y="1592"/>
                  <a:pt x="1392" y="1598"/>
                </a:cubicBezTo>
                <a:cubicBezTo>
                  <a:pt x="1320" y="1605"/>
                  <a:pt x="1232" y="1598"/>
                  <a:pt x="1152" y="1598"/>
                </a:cubicBezTo>
                <a:lnTo>
                  <a:pt x="912" y="1598"/>
                </a:lnTo>
                <a:cubicBezTo>
                  <a:pt x="832" y="1598"/>
                  <a:pt x="769" y="1600"/>
                  <a:pt x="672" y="1598"/>
                </a:cubicBezTo>
                <a:lnTo>
                  <a:pt x="331" y="1585"/>
                </a:lnTo>
                <a:lnTo>
                  <a:pt x="0" y="1558"/>
                </a:ln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417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2"/>
            <a:chOff x="2508" y="1443"/>
            <a:chExt cx="1476" cy="363"/>
          </a:xfrm>
        </p:grpSpPr>
        <p:sp>
          <p:nvSpPr>
            <p:cNvPr id="16432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Cln2</a:t>
            </a:r>
          </a:p>
        </p:txBody>
      </p:sp>
      <p:grpSp>
        <p:nvGrpSpPr>
          <p:cNvPr id="16419" name="Group 38"/>
          <p:cNvGrpSpPr>
            <a:grpSpLocks/>
          </p:cNvGrpSpPr>
          <p:nvPr/>
        </p:nvGrpSpPr>
        <p:grpSpPr bwMode="auto">
          <a:xfrm flipH="1">
            <a:off x="2938463" y="862013"/>
            <a:ext cx="1222375" cy="1489075"/>
            <a:chOff x="3696" y="1680"/>
            <a:chExt cx="528" cy="1032"/>
          </a:xfrm>
        </p:grpSpPr>
        <p:sp>
          <p:nvSpPr>
            <p:cNvPr id="16430" name="Arc 39"/>
            <p:cNvSpPr>
              <a:spLocks/>
            </p:cNvSpPr>
            <p:nvPr/>
          </p:nvSpPr>
          <p:spPr bwMode="auto">
            <a:xfrm rot="5400000">
              <a:off x="3489" y="1887"/>
              <a:ext cx="942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Line 40"/>
            <p:cNvSpPr>
              <a:spLocks noChangeShapeType="1"/>
            </p:cNvSpPr>
            <p:nvPr/>
          </p:nvSpPr>
          <p:spPr bwMode="auto">
            <a:xfrm rot="5400000" flipH="1">
              <a:off x="3600" y="261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0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T0" fmla="*/ 0 w 29572"/>
              <a:gd name="T1" fmla="*/ 400419649 h 21600"/>
              <a:gd name="T2" fmla="*/ 2147483647 w 29572"/>
              <a:gd name="T3" fmla="*/ 2147483647 h 21600"/>
              <a:gd name="T4" fmla="*/ 2147483647 w 2957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lnTo>
                  <a:pt x="-1" y="1524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lg" len="lg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Cdc14</a:t>
            </a:r>
          </a:p>
        </p:txBody>
      </p:sp>
      <p:sp>
        <p:nvSpPr>
          <p:cNvPr id="16422" name="Arc 43"/>
          <p:cNvSpPr>
            <a:spLocks/>
          </p:cNvSpPr>
          <p:nvPr/>
        </p:nvSpPr>
        <p:spPr bwMode="auto">
          <a:xfrm flipV="1">
            <a:off x="5394325" y="773113"/>
            <a:ext cx="1382713" cy="1428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5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7"/>
          <p:cNvSpPr>
            <a:spLocks noChangeShapeType="1"/>
          </p:cNvSpPr>
          <p:nvPr/>
        </p:nvSpPr>
        <p:spPr bwMode="auto">
          <a:xfrm flipH="1" flipV="1">
            <a:off x="1577975" y="4911725"/>
            <a:ext cx="107950" cy="2063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7" name="Line 48"/>
          <p:cNvSpPr>
            <a:spLocks noChangeShapeType="1"/>
          </p:cNvSpPr>
          <p:nvPr/>
        </p:nvSpPr>
        <p:spPr bwMode="auto">
          <a:xfrm>
            <a:off x="7654925" y="4489450"/>
            <a:ext cx="73025" cy="22066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Line 49"/>
          <p:cNvSpPr>
            <a:spLocks noChangeShapeType="1"/>
          </p:cNvSpPr>
          <p:nvPr/>
        </p:nvSpPr>
        <p:spPr bwMode="auto">
          <a:xfrm flipH="1" flipV="1">
            <a:off x="2701925" y="5888038"/>
            <a:ext cx="250825" cy="587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9" name="Line 50"/>
          <p:cNvSpPr>
            <a:spLocks noChangeShapeType="1"/>
          </p:cNvSpPr>
          <p:nvPr/>
        </p:nvSpPr>
        <p:spPr bwMode="auto">
          <a:xfrm>
            <a:off x="6283325" y="3665538"/>
            <a:ext cx="225425" cy="444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Cln2</a:t>
            </a:r>
          </a:p>
        </p:txBody>
      </p:sp>
      <p:sp>
        <p:nvSpPr>
          <p:cNvPr id="17414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 flipH="1">
            <a:off x="4416425" y="3586163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17421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17430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17432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17437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17438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64235" name="Arc 43"/>
          <p:cNvSpPr>
            <a:spLocks/>
          </p:cNvSpPr>
          <p:nvPr/>
        </p:nvSpPr>
        <p:spPr bwMode="auto">
          <a:xfrm flipV="1">
            <a:off x="5394325" y="773113"/>
            <a:ext cx="1382713" cy="1428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4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6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Rectangle 1"/>
          <p:cNvSpPr>
            <a:spLocks noChangeArrowheads="1"/>
          </p:cNvSpPr>
          <p:nvPr/>
        </p:nvSpPr>
        <p:spPr bwMode="auto">
          <a:xfrm>
            <a:off x="5072063" y="2938463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Rectangle 53"/>
          <p:cNvSpPr>
            <a:spLocks noChangeArrowheads="1"/>
          </p:cNvSpPr>
          <p:nvPr/>
        </p:nvSpPr>
        <p:spPr bwMode="auto">
          <a:xfrm>
            <a:off x="1095375" y="2935288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9" name="Group 38"/>
          <p:cNvGrpSpPr>
            <a:grpSpLocks/>
          </p:cNvGrpSpPr>
          <p:nvPr/>
        </p:nvGrpSpPr>
        <p:grpSpPr bwMode="auto">
          <a:xfrm flipH="1">
            <a:off x="2938463" y="862013"/>
            <a:ext cx="1222375" cy="1489075"/>
            <a:chOff x="3696" y="1680"/>
            <a:chExt cx="528" cy="1032"/>
          </a:xfrm>
        </p:grpSpPr>
        <p:sp>
          <p:nvSpPr>
            <p:cNvPr id="56" name="Arc 39"/>
            <p:cNvSpPr>
              <a:spLocks/>
            </p:cNvSpPr>
            <p:nvPr/>
          </p:nvSpPr>
          <p:spPr bwMode="auto">
            <a:xfrm rot="5400000">
              <a:off x="3489" y="1887"/>
              <a:ext cx="942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 rot="5400000" flipH="1">
              <a:off x="3600" y="2616"/>
              <a:ext cx="193" cy="0"/>
            </a:xfrm>
            <a:prstGeom prst="line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Cln3</a:t>
            </a:r>
          </a:p>
        </p:txBody>
      </p:sp>
      <p:sp>
        <p:nvSpPr>
          <p:cNvPr id="18438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 flipH="1">
            <a:off x="4419600" y="3571875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18445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8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18456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18461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18462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64235" name="Arc 43"/>
          <p:cNvSpPr>
            <a:spLocks/>
          </p:cNvSpPr>
          <p:nvPr/>
        </p:nvSpPr>
        <p:spPr bwMode="auto">
          <a:xfrm flipV="1">
            <a:off x="5394325" y="773113"/>
            <a:ext cx="1382713" cy="1428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68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9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0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Rectangle 1"/>
          <p:cNvSpPr>
            <a:spLocks noChangeArrowheads="1"/>
          </p:cNvSpPr>
          <p:nvPr/>
        </p:nvSpPr>
        <p:spPr bwMode="auto">
          <a:xfrm>
            <a:off x="5072063" y="2949575"/>
            <a:ext cx="3267075" cy="3236913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72" name="Group 2"/>
          <p:cNvGrpSpPr>
            <a:grpSpLocks/>
          </p:cNvGrpSpPr>
          <p:nvPr/>
        </p:nvGrpSpPr>
        <p:grpSpPr bwMode="auto">
          <a:xfrm>
            <a:off x="2514600" y="1219200"/>
            <a:ext cx="1673225" cy="1222375"/>
            <a:chOff x="2514600" y="1219200"/>
            <a:chExt cx="1673225" cy="1222830"/>
          </a:xfrm>
        </p:grpSpPr>
        <p:sp>
          <p:nvSpPr>
            <p:cNvPr id="18474" name="Arc 39"/>
            <p:cNvSpPr>
              <a:spLocks/>
            </p:cNvSpPr>
            <p:nvPr/>
          </p:nvSpPr>
          <p:spPr bwMode="auto">
            <a:xfrm rot="16200000" flipH="1">
              <a:off x="3235204" y="1365370"/>
              <a:ext cx="628891" cy="12223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40"/>
            <p:cNvSpPr>
              <a:spLocks noChangeShapeType="1"/>
            </p:cNvSpPr>
            <p:nvPr/>
          </p:nvSpPr>
          <p:spPr bwMode="auto">
            <a:xfrm rot="16200000" flipV="1">
              <a:off x="4028484" y="2282689"/>
              <a:ext cx="291694" cy="269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Text Box 37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851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FF0000"/>
                  </a:solidFill>
                </a:rPr>
                <a:t>Cln3</a:t>
              </a:r>
            </a:p>
          </p:txBody>
        </p:sp>
      </p:grpSp>
      <p:sp>
        <p:nvSpPr>
          <p:cNvPr id="18473" name="Freeform 3"/>
          <p:cNvSpPr>
            <a:spLocks/>
          </p:cNvSpPr>
          <p:nvPr/>
        </p:nvSpPr>
        <p:spPr bwMode="auto">
          <a:xfrm>
            <a:off x="2770188" y="5572125"/>
            <a:ext cx="1539875" cy="481013"/>
          </a:xfrm>
          <a:custGeom>
            <a:avLst/>
            <a:gdLst>
              <a:gd name="T0" fmla="*/ 1537192 w 1541218"/>
              <a:gd name="T1" fmla="*/ 482242 h 480400"/>
              <a:gd name="T2" fmla="*/ 1160807 w 1541218"/>
              <a:gd name="T3" fmla="*/ 467671 h 480400"/>
              <a:gd name="T4" fmla="*/ 596228 w 1541218"/>
              <a:gd name="T5" fmla="*/ 409392 h 480400"/>
              <a:gd name="T6" fmla="*/ 132984 w 1541218"/>
              <a:gd name="T7" fmla="*/ 307403 h 480400"/>
              <a:gd name="T8" fmla="*/ 2698 w 1541218"/>
              <a:gd name="T9" fmla="*/ 132564 h 480400"/>
              <a:gd name="T10" fmla="*/ 75078 w 1541218"/>
              <a:gd name="T11" fmla="*/ 1435 h 480400"/>
              <a:gd name="T12" fmla="*/ 408036 w 1541218"/>
              <a:gd name="T13" fmla="*/ 74284 h 480400"/>
              <a:gd name="T14" fmla="*/ 885755 w 1541218"/>
              <a:gd name="T15" fmla="*/ 249123 h 480400"/>
              <a:gd name="T16" fmla="*/ 1291094 w 1541218"/>
              <a:gd name="T17" fmla="*/ 321972 h 480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41218" h="480400">
                <a:moveTo>
                  <a:pt x="1541218" y="480400"/>
                </a:moveTo>
                <a:cubicBezTo>
                  <a:pt x="1431151" y="479190"/>
                  <a:pt x="1321084" y="477981"/>
                  <a:pt x="1163846" y="465886"/>
                </a:cubicBezTo>
                <a:cubicBezTo>
                  <a:pt x="1006608" y="453791"/>
                  <a:pt x="769541" y="434438"/>
                  <a:pt x="597789" y="407829"/>
                </a:cubicBezTo>
                <a:cubicBezTo>
                  <a:pt x="426037" y="381219"/>
                  <a:pt x="232513" y="352191"/>
                  <a:pt x="133332" y="306229"/>
                </a:cubicBezTo>
                <a:cubicBezTo>
                  <a:pt x="34151" y="260267"/>
                  <a:pt x="12380" y="182857"/>
                  <a:pt x="2704" y="132057"/>
                </a:cubicBezTo>
                <a:cubicBezTo>
                  <a:pt x="-6972" y="81257"/>
                  <a:pt x="7542" y="11105"/>
                  <a:pt x="75275" y="1429"/>
                </a:cubicBezTo>
                <a:cubicBezTo>
                  <a:pt x="143008" y="-8247"/>
                  <a:pt x="273637" y="32876"/>
                  <a:pt x="409104" y="74000"/>
                </a:cubicBezTo>
                <a:cubicBezTo>
                  <a:pt x="544571" y="115124"/>
                  <a:pt x="740513" y="207048"/>
                  <a:pt x="888075" y="248172"/>
                </a:cubicBezTo>
                <a:cubicBezTo>
                  <a:pt x="1035637" y="289296"/>
                  <a:pt x="1224323" y="311067"/>
                  <a:pt x="1294475" y="3207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9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Cln3</a:t>
            </a:r>
          </a:p>
        </p:txBody>
      </p:sp>
      <p:sp>
        <p:nvSpPr>
          <p:cNvPr id="19462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 flipH="1">
            <a:off x="4419600" y="3571875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19469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19479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19484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64235" name="Arc 43"/>
          <p:cNvSpPr>
            <a:spLocks/>
          </p:cNvSpPr>
          <p:nvPr/>
        </p:nvSpPr>
        <p:spPr bwMode="auto">
          <a:xfrm flipV="1">
            <a:off x="5394325" y="773113"/>
            <a:ext cx="1382713" cy="1428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91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93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Rectangle 1"/>
          <p:cNvSpPr>
            <a:spLocks noChangeArrowheads="1"/>
          </p:cNvSpPr>
          <p:nvPr/>
        </p:nvSpPr>
        <p:spPr bwMode="auto">
          <a:xfrm>
            <a:off x="5072063" y="2949575"/>
            <a:ext cx="3267075" cy="3236913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95" name="Group 2"/>
          <p:cNvGrpSpPr>
            <a:grpSpLocks/>
          </p:cNvGrpSpPr>
          <p:nvPr/>
        </p:nvGrpSpPr>
        <p:grpSpPr bwMode="auto">
          <a:xfrm>
            <a:off x="2514600" y="1219200"/>
            <a:ext cx="1673225" cy="1222375"/>
            <a:chOff x="2514600" y="1219200"/>
            <a:chExt cx="1673225" cy="1222830"/>
          </a:xfrm>
        </p:grpSpPr>
        <p:sp>
          <p:nvSpPr>
            <p:cNvPr id="19500" name="Arc 39"/>
            <p:cNvSpPr>
              <a:spLocks/>
            </p:cNvSpPr>
            <p:nvPr/>
          </p:nvSpPr>
          <p:spPr bwMode="auto">
            <a:xfrm rot="16200000" flipH="1">
              <a:off x="3235204" y="1365370"/>
              <a:ext cx="628891" cy="12223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40"/>
            <p:cNvSpPr>
              <a:spLocks noChangeShapeType="1"/>
            </p:cNvSpPr>
            <p:nvPr/>
          </p:nvSpPr>
          <p:spPr bwMode="auto">
            <a:xfrm rot="16200000" flipV="1">
              <a:off x="4028484" y="2282689"/>
              <a:ext cx="291694" cy="269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Text Box 37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8515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FF0000"/>
                  </a:solidFill>
                </a:rPr>
                <a:t>Cln3</a:t>
              </a:r>
            </a:p>
          </p:txBody>
        </p:sp>
      </p:grpSp>
      <p:sp>
        <p:nvSpPr>
          <p:cNvPr id="4" name="Freeform 3"/>
          <p:cNvSpPr>
            <a:spLocks/>
          </p:cNvSpPr>
          <p:nvPr/>
        </p:nvSpPr>
        <p:spPr bwMode="auto">
          <a:xfrm>
            <a:off x="1784350" y="3657600"/>
            <a:ext cx="2525713" cy="2395538"/>
          </a:xfrm>
          <a:custGeom>
            <a:avLst/>
            <a:gdLst>
              <a:gd name="T0" fmla="*/ 2525105 w 2526017"/>
              <a:gd name="T1" fmla="*/ 2396606 h 2395004"/>
              <a:gd name="T2" fmla="*/ 2147868 w 2526017"/>
              <a:gd name="T3" fmla="*/ 2382083 h 2395004"/>
              <a:gd name="T4" fmla="*/ 1582018 w 2526017"/>
              <a:gd name="T5" fmla="*/ 2323987 h 2395004"/>
              <a:gd name="T6" fmla="*/ 1117726 w 2526017"/>
              <a:gd name="T7" fmla="*/ 2222318 h 2395004"/>
              <a:gd name="T8" fmla="*/ 595401 w 2526017"/>
              <a:gd name="T9" fmla="*/ 2077079 h 2395004"/>
              <a:gd name="T10" fmla="*/ 203656 w 2526017"/>
              <a:gd name="T11" fmla="*/ 1757552 h 2395004"/>
              <a:gd name="T12" fmla="*/ 58567 w 2526017"/>
              <a:gd name="T13" fmla="*/ 1321832 h 2395004"/>
              <a:gd name="T14" fmla="*/ 530 w 2526017"/>
              <a:gd name="T15" fmla="*/ 682775 h 2395004"/>
              <a:gd name="T16" fmla="*/ 87584 w 2526017"/>
              <a:gd name="T17" fmla="*/ 147 h 23950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26017" h="2395004">
                <a:moveTo>
                  <a:pt x="2526017" y="2395004"/>
                </a:moveTo>
                <a:cubicBezTo>
                  <a:pt x="2415950" y="2393794"/>
                  <a:pt x="2305883" y="2392585"/>
                  <a:pt x="2148645" y="2380490"/>
                </a:cubicBezTo>
                <a:cubicBezTo>
                  <a:pt x="1991407" y="2368395"/>
                  <a:pt x="1754340" y="2349042"/>
                  <a:pt x="1582588" y="2322433"/>
                </a:cubicBezTo>
                <a:cubicBezTo>
                  <a:pt x="1410836" y="2295823"/>
                  <a:pt x="1282626" y="2261957"/>
                  <a:pt x="1118131" y="2220833"/>
                </a:cubicBezTo>
                <a:cubicBezTo>
                  <a:pt x="953636" y="2179709"/>
                  <a:pt x="748017" y="2153099"/>
                  <a:pt x="595617" y="2075690"/>
                </a:cubicBezTo>
                <a:cubicBezTo>
                  <a:pt x="443217" y="1998281"/>
                  <a:pt x="293236" y="1882167"/>
                  <a:pt x="203731" y="1756376"/>
                </a:cubicBezTo>
                <a:cubicBezTo>
                  <a:pt x="114226" y="1630586"/>
                  <a:pt x="92455" y="1499957"/>
                  <a:pt x="58588" y="1320947"/>
                </a:cubicBezTo>
                <a:cubicBezTo>
                  <a:pt x="24721" y="1141937"/>
                  <a:pt x="-4308" y="902452"/>
                  <a:pt x="530" y="682319"/>
                </a:cubicBezTo>
                <a:cubicBezTo>
                  <a:pt x="5368" y="462186"/>
                  <a:pt x="17465" y="-9529"/>
                  <a:pt x="87617" y="14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8"/>
          </p:cNvCxnSpPr>
          <p:nvPr/>
        </p:nvCxnSpPr>
        <p:spPr bwMode="auto">
          <a:xfrm flipV="1">
            <a:off x="1871663" y="3492500"/>
            <a:ext cx="109537" cy="165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1981200" y="3492500"/>
            <a:ext cx="2314575" cy="650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14400" y="371475"/>
            <a:ext cx="53340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Protocol to demonstrate hysteresis at Start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Cross et al.,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Mol. Biol. Cell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13:52 (2002)</a:t>
            </a:r>
          </a:p>
        </p:txBody>
      </p:sp>
      <p:pic>
        <p:nvPicPr>
          <p:cNvPr id="20483" name="Picture 13" descr="cross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139700"/>
            <a:ext cx="23479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639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Genotype: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cln1</a:t>
            </a:r>
            <a:r>
              <a:rPr lang="en-US" sz="2400" i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cln2</a:t>
            </a:r>
            <a:r>
              <a:rPr lang="en-US" sz="2400" i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cln3</a:t>
            </a:r>
            <a:r>
              <a:rPr lang="en-US" sz="2400" i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GAL-CLN3 cdc14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ts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073275" y="286067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486" name="Group 5"/>
          <p:cNvGrpSpPr>
            <a:grpSpLocks/>
          </p:cNvGrpSpPr>
          <p:nvPr/>
        </p:nvGrpSpPr>
        <p:grpSpPr bwMode="auto">
          <a:xfrm>
            <a:off x="1158875" y="3470275"/>
            <a:ext cx="2057400" cy="914400"/>
            <a:chOff x="864" y="1872"/>
            <a:chExt cx="1296" cy="576"/>
          </a:xfrm>
        </p:grpSpPr>
        <p:sp>
          <p:nvSpPr>
            <p:cNvPr id="20493" name="AutoShape 6"/>
            <p:cNvSpPr>
              <a:spLocks noChangeArrowheads="1"/>
            </p:cNvSpPr>
            <p:nvPr/>
          </p:nvSpPr>
          <p:spPr bwMode="auto">
            <a:xfrm flipV="1">
              <a:off x="864" y="1872"/>
              <a:ext cx="1296" cy="576"/>
            </a:xfrm>
            <a:prstGeom prst="wedgeRectCallout">
              <a:avLst>
                <a:gd name="adj1" fmla="val 41819"/>
                <a:gd name="adj2" fmla="val 1147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4" name="Text Box 7"/>
            <p:cNvSpPr txBox="1">
              <a:spLocks noChangeArrowheads="1"/>
            </p:cNvSpPr>
            <p:nvPr/>
          </p:nvSpPr>
          <p:spPr bwMode="auto">
            <a:xfrm>
              <a:off x="912" y="1872"/>
              <a:ext cx="12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Knockout all the G1cyclins</a:t>
              </a:r>
            </a:p>
          </p:txBody>
        </p:sp>
      </p:grpSp>
      <p:sp>
        <p:nvSpPr>
          <p:cNvPr id="20487" name="AutoShape 8"/>
          <p:cNvSpPr>
            <a:spLocks noChangeArrowheads="1"/>
          </p:cNvSpPr>
          <p:nvPr/>
        </p:nvSpPr>
        <p:spPr bwMode="auto">
          <a:xfrm flipV="1">
            <a:off x="3673475" y="3470275"/>
            <a:ext cx="2057400" cy="1600200"/>
          </a:xfrm>
          <a:prstGeom prst="wedgeRectCallout">
            <a:avLst>
              <a:gd name="adj1" fmla="val 21833"/>
              <a:gd name="adj2" fmla="val 915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749675" y="3470275"/>
            <a:ext cx="2057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Turn on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CLN3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with galactose; turn off with glucose</a:t>
            </a:r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 flipV="1">
            <a:off x="5959475" y="3470275"/>
            <a:ext cx="2743200" cy="1524000"/>
          </a:xfrm>
          <a:prstGeom prst="wedgeRectCallout">
            <a:avLst>
              <a:gd name="adj1" fmla="val -39588"/>
              <a:gd name="adj2" fmla="val 9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035675" y="3470275"/>
            <a:ext cx="266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Temperature-sensitive allele of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CDC14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on at 23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C, off at 37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82625" y="5527675"/>
            <a:ext cx="748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“Neutral” conditions: 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glucose at 37</a:t>
            </a:r>
            <a:r>
              <a:rPr 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(no Cln’s, no Cdc14)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7188200" y="2405063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Fred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410200" y="1066800"/>
            <a:ext cx="152400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7086600" y="4038600"/>
            <a:ext cx="457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764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1925" y="319405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DNA synthesis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10200" y="457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G2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685800" y="1828800"/>
            <a:ext cx="1419225" cy="1419225"/>
            <a:chOff x="4382" y="1216"/>
            <a:chExt cx="894" cy="894"/>
          </a:xfrm>
        </p:grpSpPr>
        <p:sp>
          <p:nvSpPr>
            <p:cNvPr id="3161" name="Oval 8"/>
            <p:cNvSpPr>
              <a:spLocks noChangeArrowheads="1"/>
            </p:cNvSpPr>
            <p:nvPr/>
          </p:nvSpPr>
          <p:spPr bwMode="auto">
            <a:xfrm>
              <a:off x="4382" y="1216"/>
              <a:ext cx="894" cy="894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2" name="Oval 9"/>
            <p:cNvSpPr>
              <a:spLocks noChangeArrowheads="1"/>
            </p:cNvSpPr>
            <p:nvPr/>
          </p:nvSpPr>
          <p:spPr bwMode="auto">
            <a:xfrm>
              <a:off x="4693" y="1572"/>
              <a:ext cx="425" cy="396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63" name="Group 10"/>
            <p:cNvGrpSpPr>
              <a:grpSpLocks/>
            </p:cNvGrpSpPr>
            <p:nvPr/>
          </p:nvGrpSpPr>
          <p:grpSpPr bwMode="auto">
            <a:xfrm>
              <a:off x="4800" y="1616"/>
              <a:ext cx="63" cy="295"/>
              <a:chOff x="4870" y="1616"/>
              <a:chExt cx="63" cy="295"/>
            </a:xfrm>
          </p:grpSpPr>
          <p:sp>
            <p:nvSpPr>
              <p:cNvPr id="3168" name="Line 11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Oval 12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Oval 13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4" name="Group 14"/>
            <p:cNvGrpSpPr>
              <a:grpSpLocks/>
            </p:cNvGrpSpPr>
            <p:nvPr/>
          </p:nvGrpSpPr>
          <p:grpSpPr bwMode="auto">
            <a:xfrm>
              <a:off x="4966" y="1632"/>
              <a:ext cx="63" cy="295"/>
              <a:chOff x="4870" y="1616"/>
              <a:chExt cx="63" cy="295"/>
            </a:xfrm>
          </p:grpSpPr>
          <p:sp>
            <p:nvSpPr>
              <p:cNvPr id="3165" name="Line 15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Oval 16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Oval 17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0" name="Oval 18"/>
          <p:cNvSpPr>
            <a:spLocks noChangeArrowheads="1"/>
          </p:cNvSpPr>
          <p:nvPr/>
        </p:nvSpPr>
        <p:spPr bwMode="auto">
          <a:xfrm>
            <a:off x="3762375" y="180975"/>
            <a:ext cx="1419225" cy="1419225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19"/>
          <p:cNvSpPr>
            <a:spLocks noChangeArrowheads="1"/>
          </p:cNvSpPr>
          <p:nvPr/>
        </p:nvSpPr>
        <p:spPr bwMode="auto">
          <a:xfrm>
            <a:off x="4097338" y="603250"/>
            <a:ext cx="787400" cy="723900"/>
          </a:xfrm>
          <a:prstGeom prst="ellipse">
            <a:avLst/>
          </a:prstGeom>
          <a:solidFill>
            <a:srgbClr val="FFE9F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20"/>
          <p:cNvSpPr>
            <a:spLocks noChangeShapeType="1"/>
          </p:cNvSpPr>
          <p:nvPr/>
        </p:nvSpPr>
        <p:spPr bwMode="auto">
          <a:xfrm>
            <a:off x="4346575" y="884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4346575" y="9509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>
            <a:off x="4346575" y="1019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23"/>
          <p:cNvSpPr>
            <a:spLocks noChangeShapeType="1"/>
          </p:cNvSpPr>
          <p:nvPr/>
        </p:nvSpPr>
        <p:spPr bwMode="auto">
          <a:xfrm>
            <a:off x="4622800" y="906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24"/>
          <p:cNvSpPr>
            <a:spLocks noChangeShapeType="1"/>
          </p:cNvSpPr>
          <p:nvPr/>
        </p:nvSpPr>
        <p:spPr bwMode="auto">
          <a:xfrm>
            <a:off x="4622800" y="973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25"/>
          <p:cNvSpPr>
            <a:spLocks noChangeShapeType="1"/>
          </p:cNvSpPr>
          <p:nvPr/>
        </p:nvSpPr>
        <p:spPr bwMode="auto">
          <a:xfrm>
            <a:off x="4622800" y="10414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26"/>
          <p:cNvSpPr>
            <a:spLocks noChangeShapeType="1"/>
          </p:cNvSpPr>
          <p:nvPr/>
        </p:nvSpPr>
        <p:spPr bwMode="auto">
          <a:xfrm flipH="1">
            <a:off x="3276600" y="6019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27"/>
          <p:cNvSpPr>
            <a:spLocks noChangeShapeType="1"/>
          </p:cNvSpPr>
          <p:nvPr/>
        </p:nvSpPr>
        <p:spPr bwMode="auto">
          <a:xfrm flipH="1" flipV="1">
            <a:off x="1676400" y="3657600"/>
            <a:ext cx="36195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28"/>
          <p:cNvSpPr>
            <a:spLocks noChangeArrowheads="1"/>
          </p:cNvSpPr>
          <p:nvPr/>
        </p:nvSpPr>
        <p:spPr bwMode="auto">
          <a:xfrm>
            <a:off x="1295400" y="5113338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G1</a:t>
            </a:r>
          </a:p>
        </p:txBody>
      </p:sp>
      <p:grpSp>
        <p:nvGrpSpPr>
          <p:cNvPr id="3091" name="Group 29"/>
          <p:cNvGrpSpPr>
            <a:grpSpLocks/>
          </p:cNvGrpSpPr>
          <p:nvPr/>
        </p:nvGrpSpPr>
        <p:grpSpPr bwMode="auto">
          <a:xfrm>
            <a:off x="1828800" y="5410200"/>
            <a:ext cx="1104900" cy="1104900"/>
            <a:chOff x="1152" y="3408"/>
            <a:chExt cx="696" cy="696"/>
          </a:xfrm>
        </p:grpSpPr>
        <p:sp>
          <p:nvSpPr>
            <p:cNvPr id="3157" name="Oval 30"/>
            <p:cNvSpPr>
              <a:spLocks noChangeArrowheads="1"/>
            </p:cNvSpPr>
            <p:nvPr/>
          </p:nvSpPr>
          <p:spPr bwMode="auto">
            <a:xfrm>
              <a:off x="1152" y="340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8" name="Oval 31"/>
            <p:cNvSpPr>
              <a:spLocks noChangeArrowheads="1"/>
            </p:cNvSpPr>
            <p:nvPr/>
          </p:nvSpPr>
          <p:spPr bwMode="auto">
            <a:xfrm>
              <a:off x="1356" y="3596"/>
              <a:ext cx="392" cy="388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9" name="Line 32"/>
            <p:cNvSpPr>
              <a:spLocks noChangeShapeType="1"/>
            </p:cNvSpPr>
            <p:nvPr/>
          </p:nvSpPr>
          <p:spPr bwMode="auto">
            <a:xfrm>
              <a:off x="1628" y="3644"/>
              <a:ext cx="0" cy="29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0" name="Line 33"/>
            <p:cNvSpPr>
              <a:spLocks noChangeShapeType="1"/>
            </p:cNvSpPr>
            <p:nvPr/>
          </p:nvSpPr>
          <p:spPr bwMode="auto">
            <a:xfrm>
              <a:off x="1502" y="3651"/>
              <a:ext cx="0" cy="2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2" name="Line 34"/>
          <p:cNvSpPr>
            <a:spLocks noChangeShapeType="1"/>
          </p:cNvSpPr>
          <p:nvPr/>
        </p:nvSpPr>
        <p:spPr bwMode="auto">
          <a:xfrm flipH="1">
            <a:off x="2133600" y="1143000"/>
            <a:ext cx="1295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35"/>
          <p:cNvSpPr txBox="1">
            <a:spLocks noChangeArrowheads="1"/>
          </p:cNvSpPr>
          <p:nvPr/>
        </p:nvSpPr>
        <p:spPr bwMode="auto">
          <a:xfrm>
            <a:off x="3429000" y="608965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cell division</a:t>
            </a:r>
            <a:endParaRPr lang="en-US" sz="1800" b="1"/>
          </a:p>
        </p:txBody>
      </p:sp>
      <p:grpSp>
        <p:nvGrpSpPr>
          <p:cNvPr id="3094" name="Group 36"/>
          <p:cNvGrpSpPr>
            <a:grpSpLocks/>
          </p:cNvGrpSpPr>
          <p:nvPr/>
        </p:nvGrpSpPr>
        <p:grpSpPr bwMode="auto">
          <a:xfrm>
            <a:off x="228600" y="5486400"/>
            <a:ext cx="1104900" cy="1104900"/>
            <a:chOff x="988" y="118"/>
            <a:chExt cx="696" cy="696"/>
          </a:xfrm>
        </p:grpSpPr>
        <p:sp>
          <p:nvSpPr>
            <p:cNvPr id="3152" name="Oval 37"/>
            <p:cNvSpPr>
              <a:spLocks noChangeArrowheads="1"/>
            </p:cNvSpPr>
            <p:nvPr/>
          </p:nvSpPr>
          <p:spPr bwMode="auto">
            <a:xfrm>
              <a:off x="988" y="11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3" name="Group 38"/>
            <p:cNvGrpSpPr>
              <a:grpSpLocks/>
            </p:cNvGrpSpPr>
            <p:nvPr/>
          </p:nvGrpSpPr>
          <p:grpSpPr bwMode="auto">
            <a:xfrm>
              <a:off x="1144" y="332"/>
              <a:ext cx="392" cy="388"/>
              <a:chOff x="1144" y="332"/>
              <a:chExt cx="392" cy="388"/>
            </a:xfrm>
          </p:grpSpPr>
          <p:sp>
            <p:nvSpPr>
              <p:cNvPr id="3154" name="Oval 39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Line 40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Line 41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5" name="Oval 42"/>
          <p:cNvSpPr>
            <a:spLocks noChangeArrowheads="1"/>
          </p:cNvSpPr>
          <p:nvPr/>
        </p:nvSpPr>
        <p:spPr bwMode="auto">
          <a:xfrm>
            <a:off x="7004050" y="1828800"/>
            <a:ext cx="1638300" cy="1638300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Line 43"/>
          <p:cNvSpPr>
            <a:spLocks noChangeShapeType="1"/>
          </p:cNvSpPr>
          <p:nvPr/>
        </p:nvSpPr>
        <p:spPr bwMode="auto">
          <a:xfrm>
            <a:off x="7800975" y="23161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44"/>
          <p:cNvSpPr>
            <a:spLocks noChangeShapeType="1"/>
          </p:cNvSpPr>
          <p:nvPr/>
        </p:nvSpPr>
        <p:spPr bwMode="auto">
          <a:xfrm>
            <a:off x="7800975" y="23828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45"/>
          <p:cNvSpPr>
            <a:spLocks noChangeShapeType="1"/>
          </p:cNvSpPr>
          <p:nvPr/>
        </p:nvSpPr>
        <p:spPr bwMode="auto">
          <a:xfrm>
            <a:off x="7800975" y="24511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9" name="Group 46"/>
          <p:cNvGrpSpPr>
            <a:grpSpLocks/>
          </p:cNvGrpSpPr>
          <p:nvPr/>
        </p:nvGrpSpPr>
        <p:grpSpPr bwMode="auto">
          <a:xfrm>
            <a:off x="7894638" y="2395538"/>
            <a:ext cx="381000" cy="520700"/>
            <a:chOff x="1608" y="3648"/>
            <a:chExt cx="240" cy="328"/>
          </a:xfrm>
        </p:grpSpPr>
        <p:sp>
          <p:nvSpPr>
            <p:cNvPr id="3149" name="Line 47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4" name="Oval 48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1" name="Line 49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0" name="Line 50"/>
          <p:cNvSpPr>
            <a:spLocks noChangeShapeType="1"/>
          </p:cNvSpPr>
          <p:nvPr/>
        </p:nvSpPr>
        <p:spPr bwMode="auto">
          <a:xfrm>
            <a:off x="7800975" y="28495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Line 51"/>
          <p:cNvSpPr>
            <a:spLocks noChangeShapeType="1"/>
          </p:cNvSpPr>
          <p:nvPr/>
        </p:nvSpPr>
        <p:spPr bwMode="auto">
          <a:xfrm>
            <a:off x="7800975" y="2916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Line 52"/>
          <p:cNvSpPr>
            <a:spLocks noChangeShapeType="1"/>
          </p:cNvSpPr>
          <p:nvPr/>
        </p:nvSpPr>
        <p:spPr bwMode="auto">
          <a:xfrm>
            <a:off x="7800975" y="29845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" name="Group 53"/>
          <p:cNvGrpSpPr>
            <a:grpSpLocks/>
          </p:cNvGrpSpPr>
          <p:nvPr/>
        </p:nvGrpSpPr>
        <p:grpSpPr bwMode="auto">
          <a:xfrm flipH="1">
            <a:off x="7399338" y="2395538"/>
            <a:ext cx="381000" cy="520700"/>
            <a:chOff x="1608" y="3648"/>
            <a:chExt cx="240" cy="328"/>
          </a:xfrm>
        </p:grpSpPr>
        <p:sp>
          <p:nvSpPr>
            <p:cNvPr id="3146" name="Line 54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1" name="Oval 55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8" name="Line 56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4" name="Group 57"/>
          <p:cNvGrpSpPr>
            <a:grpSpLocks/>
          </p:cNvGrpSpPr>
          <p:nvPr/>
        </p:nvGrpSpPr>
        <p:grpSpPr bwMode="auto">
          <a:xfrm>
            <a:off x="5638800" y="5143500"/>
            <a:ext cx="1638300" cy="1638300"/>
            <a:chOff x="459" y="1134"/>
            <a:chExt cx="1032" cy="1032"/>
          </a:xfrm>
        </p:grpSpPr>
        <p:sp>
          <p:nvSpPr>
            <p:cNvPr id="3137" name="Oval 58"/>
            <p:cNvSpPr>
              <a:spLocks noChangeArrowheads="1"/>
            </p:cNvSpPr>
            <p:nvPr/>
          </p:nvSpPr>
          <p:spPr bwMode="auto">
            <a:xfrm>
              <a:off x="459" y="1134"/>
              <a:ext cx="1032" cy="1032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8" name="Group 59"/>
            <p:cNvGrpSpPr>
              <a:grpSpLocks/>
            </p:cNvGrpSpPr>
            <p:nvPr/>
          </p:nvGrpSpPr>
          <p:grpSpPr bwMode="auto">
            <a:xfrm>
              <a:off x="560" y="1484"/>
              <a:ext cx="392" cy="388"/>
              <a:chOff x="1144" y="332"/>
              <a:chExt cx="392" cy="388"/>
            </a:xfrm>
          </p:grpSpPr>
          <p:sp>
            <p:nvSpPr>
              <p:cNvPr id="3143" name="Oval 60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Line 61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Line 62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39" name="Group 63"/>
            <p:cNvGrpSpPr>
              <a:grpSpLocks/>
            </p:cNvGrpSpPr>
            <p:nvPr/>
          </p:nvGrpSpPr>
          <p:grpSpPr bwMode="auto">
            <a:xfrm>
              <a:off x="1024" y="1484"/>
              <a:ext cx="392" cy="388"/>
              <a:chOff x="1144" y="332"/>
              <a:chExt cx="392" cy="388"/>
            </a:xfrm>
          </p:grpSpPr>
          <p:sp>
            <p:nvSpPr>
              <p:cNvPr id="3140" name="Oval 64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Line 65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Line 66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5" name="Text Box 79"/>
          <p:cNvSpPr txBox="1">
            <a:spLocks noChangeArrowheads="1"/>
          </p:cNvSpPr>
          <p:nvPr/>
        </p:nvSpPr>
        <p:spPr bwMode="auto">
          <a:xfrm>
            <a:off x="1371600" y="57546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+</a:t>
            </a:r>
          </a:p>
        </p:txBody>
      </p:sp>
      <p:sp>
        <p:nvSpPr>
          <p:cNvPr id="3106" name="Text Box 80"/>
          <p:cNvSpPr txBox="1">
            <a:spLocks noChangeArrowheads="1"/>
          </p:cNvSpPr>
          <p:nvPr/>
        </p:nvSpPr>
        <p:spPr bwMode="auto">
          <a:xfrm>
            <a:off x="7164388" y="349885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Metaphase</a:t>
            </a:r>
          </a:p>
        </p:txBody>
      </p:sp>
      <p:sp>
        <p:nvSpPr>
          <p:cNvPr id="3107" name="Text Box 81"/>
          <p:cNvSpPr txBox="1">
            <a:spLocks noChangeArrowheads="1"/>
          </p:cNvSpPr>
          <p:nvPr/>
        </p:nvSpPr>
        <p:spPr bwMode="auto">
          <a:xfrm>
            <a:off x="7277100" y="456565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Anaphase</a:t>
            </a:r>
          </a:p>
        </p:txBody>
      </p:sp>
      <p:sp>
        <p:nvSpPr>
          <p:cNvPr id="3108" name="Text Box 82"/>
          <p:cNvSpPr txBox="1">
            <a:spLocks noChangeArrowheads="1"/>
          </p:cNvSpPr>
          <p:nvPr/>
        </p:nvSpPr>
        <p:spPr bwMode="auto">
          <a:xfrm>
            <a:off x="7251700" y="570865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Telophase</a:t>
            </a:r>
          </a:p>
        </p:txBody>
      </p:sp>
      <p:sp>
        <p:nvSpPr>
          <p:cNvPr id="3109" name="Text Box 83"/>
          <p:cNvSpPr txBox="1">
            <a:spLocks noChangeArrowheads="1"/>
          </p:cNvSpPr>
          <p:nvPr/>
        </p:nvSpPr>
        <p:spPr bwMode="auto">
          <a:xfrm>
            <a:off x="6354763" y="121285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Prophase</a:t>
            </a:r>
          </a:p>
        </p:txBody>
      </p:sp>
      <p:sp>
        <p:nvSpPr>
          <p:cNvPr id="3110" name="Line 89"/>
          <p:cNvSpPr>
            <a:spLocks noChangeShapeType="1"/>
          </p:cNvSpPr>
          <p:nvPr/>
        </p:nvSpPr>
        <p:spPr bwMode="auto">
          <a:xfrm>
            <a:off x="4341813" y="8128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90"/>
          <p:cNvSpPr>
            <a:spLocks noChangeShapeType="1"/>
          </p:cNvSpPr>
          <p:nvPr/>
        </p:nvSpPr>
        <p:spPr bwMode="auto">
          <a:xfrm>
            <a:off x="4337050" y="74612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Line 91"/>
          <p:cNvSpPr>
            <a:spLocks noChangeShapeType="1"/>
          </p:cNvSpPr>
          <p:nvPr/>
        </p:nvSpPr>
        <p:spPr bwMode="auto">
          <a:xfrm>
            <a:off x="4337050" y="1160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Line 92"/>
          <p:cNvSpPr>
            <a:spLocks noChangeShapeType="1"/>
          </p:cNvSpPr>
          <p:nvPr/>
        </p:nvSpPr>
        <p:spPr bwMode="auto">
          <a:xfrm>
            <a:off x="4332288" y="109378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Line 93"/>
          <p:cNvSpPr>
            <a:spLocks noChangeShapeType="1"/>
          </p:cNvSpPr>
          <p:nvPr/>
        </p:nvSpPr>
        <p:spPr bwMode="auto">
          <a:xfrm>
            <a:off x="4430713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Line 94"/>
          <p:cNvSpPr>
            <a:spLocks noChangeShapeType="1"/>
          </p:cNvSpPr>
          <p:nvPr/>
        </p:nvSpPr>
        <p:spPr bwMode="auto">
          <a:xfrm>
            <a:off x="4325938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Line 95"/>
          <p:cNvSpPr>
            <a:spLocks noChangeShapeType="1"/>
          </p:cNvSpPr>
          <p:nvPr/>
        </p:nvSpPr>
        <p:spPr bwMode="auto">
          <a:xfrm>
            <a:off x="4614863" y="83185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Line 96"/>
          <p:cNvSpPr>
            <a:spLocks noChangeShapeType="1"/>
          </p:cNvSpPr>
          <p:nvPr/>
        </p:nvSpPr>
        <p:spPr bwMode="auto">
          <a:xfrm>
            <a:off x="4610100" y="765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Line 97"/>
          <p:cNvSpPr>
            <a:spLocks noChangeShapeType="1"/>
          </p:cNvSpPr>
          <p:nvPr/>
        </p:nvSpPr>
        <p:spPr bwMode="auto">
          <a:xfrm>
            <a:off x="4610100" y="11842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Line 98"/>
          <p:cNvSpPr>
            <a:spLocks noChangeShapeType="1"/>
          </p:cNvSpPr>
          <p:nvPr/>
        </p:nvSpPr>
        <p:spPr bwMode="auto">
          <a:xfrm>
            <a:off x="4605338" y="11176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Line 99"/>
          <p:cNvSpPr>
            <a:spLocks noChangeShapeType="1"/>
          </p:cNvSpPr>
          <p:nvPr/>
        </p:nvSpPr>
        <p:spPr bwMode="auto">
          <a:xfrm>
            <a:off x="4706938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1" name="Line 100"/>
          <p:cNvSpPr>
            <a:spLocks noChangeShapeType="1"/>
          </p:cNvSpPr>
          <p:nvPr/>
        </p:nvSpPr>
        <p:spPr bwMode="auto">
          <a:xfrm>
            <a:off x="4602163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Line 101"/>
          <p:cNvSpPr>
            <a:spLocks noChangeShapeType="1"/>
          </p:cNvSpPr>
          <p:nvPr/>
        </p:nvSpPr>
        <p:spPr bwMode="auto">
          <a:xfrm>
            <a:off x="7804150" y="22463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" name="Line 102"/>
          <p:cNvSpPr>
            <a:spLocks noChangeShapeType="1"/>
          </p:cNvSpPr>
          <p:nvPr/>
        </p:nvSpPr>
        <p:spPr bwMode="auto">
          <a:xfrm>
            <a:off x="7799388" y="21796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Line 103"/>
          <p:cNvSpPr>
            <a:spLocks noChangeShapeType="1"/>
          </p:cNvSpPr>
          <p:nvPr/>
        </p:nvSpPr>
        <p:spPr bwMode="auto">
          <a:xfrm>
            <a:off x="7799388" y="25987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Line 104"/>
          <p:cNvSpPr>
            <a:spLocks noChangeShapeType="1"/>
          </p:cNvSpPr>
          <p:nvPr/>
        </p:nvSpPr>
        <p:spPr bwMode="auto">
          <a:xfrm>
            <a:off x="7794625" y="25320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Line 105"/>
          <p:cNvSpPr>
            <a:spLocks noChangeShapeType="1"/>
          </p:cNvSpPr>
          <p:nvPr/>
        </p:nvSpPr>
        <p:spPr bwMode="auto">
          <a:xfrm>
            <a:off x="7885113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Line 106"/>
          <p:cNvSpPr>
            <a:spLocks noChangeShapeType="1"/>
          </p:cNvSpPr>
          <p:nvPr/>
        </p:nvSpPr>
        <p:spPr bwMode="auto">
          <a:xfrm>
            <a:off x="7780338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Line 107"/>
          <p:cNvSpPr>
            <a:spLocks noChangeShapeType="1"/>
          </p:cNvSpPr>
          <p:nvPr/>
        </p:nvSpPr>
        <p:spPr bwMode="auto">
          <a:xfrm>
            <a:off x="7799388" y="277971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Line 108"/>
          <p:cNvSpPr>
            <a:spLocks noChangeShapeType="1"/>
          </p:cNvSpPr>
          <p:nvPr/>
        </p:nvSpPr>
        <p:spPr bwMode="auto">
          <a:xfrm>
            <a:off x="7794625" y="27130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Line 109"/>
          <p:cNvSpPr>
            <a:spLocks noChangeShapeType="1"/>
          </p:cNvSpPr>
          <p:nvPr/>
        </p:nvSpPr>
        <p:spPr bwMode="auto">
          <a:xfrm>
            <a:off x="7794625" y="3132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Line 110"/>
          <p:cNvSpPr>
            <a:spLocks noChangeShapeType="1"/>
          </p:cNvSpPr>
          <p:nvPr/>
        </p:nvSpPr>
        <p:spPr bwMode="auto">
          <a:xfrm>
            <a:off x="7789863" y="306546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Line 111"/>
          <p:cNvSpPr>
            <a:spLocks noChangeShapeType="1"/>
          </p:cNvSpPr>
          <p:nvPr/>
        </p:nvSpPr>
        <p:spPr bwMode="auto">
          <a:xfrm>
            <a:off x="7885113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Line 112"/>
          <p:cNvSpPr>
            <a:spLocks noChangeShapeType="1"/>
          </p:cNvSpPr>
          <p:nvPr/>
        </p:nvSpPr>
        <p:spPr bwMode="auto">
          <a:xfrm>
            <a:off x="7780338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4" name="Group 117"/>
          <p:cNvGrpSpPr>
            <a:grpSpLocks/>
          </p:cNvGrpSpPr>
          <p:nvPr/>
        </p:nvGrpSpPr>
        <p:grpSpPr bwMode="auto">
          <a:xfrm>
            <a:off x="2438400" y="2209800"/>
            <a:ext cx="4343400" cy="2819400"/>
            <a:chOff x="1536" y="1344"/>
            <a:chExt cx="2736" cy="1776"/>
          </a:xfrm>
        </p:grpSpPr>
        <p:sp>
          <p:nvSpPr>
            <p:cNvPr id="3135" name="Rectangle 116"/>
            <p:cNvSpPr>
              <a:spLocks noChangeArrowheads="1"/>
            </p:cNvSpPr>
            <p:nvPr/>
          </p:nvSpPr>
          <p:spPr bwMode="auto">
            <a:xfrm>
              <a:off x="1536" y="1344"/>
              <a:ext cx="2736" cy="1776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6" name="Text Box 115"/>
            <p:cNvSpPr txBox="1">
              <a:spLocks noChangeArrowheads="1"/>
            </p:cNvSpPr>
            <p:nvPr/>
          </p:nvSpPr>
          <p:spPr bwMode="auto">
            <a:xfrm>
              <a:off x="1599" y="1388"/>
              <a:ext cx="2639" cy="166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omic Sans MS" pitchFamily="66" charset="0"/>
                </a:rPr>
                <a:t>The cell cycle is the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sequence of events whereby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a growing cell replicates all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its components and divides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them more-or-less evenly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between two daughter cells</a:t>
              </a:r>
            </a:p>
            <a:p>
              <a:pPr eaLnBrk="0" hangingPunct="0"/>
              <a:r>
                <a:rPr lang="en-US" sz="2400">
                  <a:latin typeface="Comic Sans MS" pitchFamily="66" charset="0"/>
                </a:rPr>
                <a:t>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yson.CELL_CYCLE\Desktop\Cross_Fig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571500"/>
            <a:ext cx="605472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781800" y="381000"/>
            <a:ext cx="1878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 = raffinose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 = galactose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91200" y="2667000"/>
            <a:ext cx="276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Standard for protein loading</a:t>
            </a:r>
          </a:p>
        </p:txBody>
      </p:sp>
      <p:sp>
        <p:nvSpPr>
          <p:cNvPr id="167941" name="Oval 5"/>
          <p:cNvSpPr>
            <a:spLocks noChangeArrowheads="1"/>
          </p:cNvSpPr>
          <p:nvPr/>
        </p:nvSpPr>
        <p:spPr bwMode="auto">
          <a:xfrm>
            <a:off x="5657850" y="4076700"/>
            <a:ext cx="2552700" cy="1847850"/>
          </a:xfrm>
          <a:prstGeom prst="ellipse">
            <a:avLst/>
          </a:prstGeom>
          <a:noFill/>
          <a:ln w="38100">
            <a:solidFill>
              <a:srgbClr val="FF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1779588" y="4518025"/>
            <a:ext cx="3478212" cy="2587625"/>
            <a:chOff x="1121" y="2846"/>
            <a:chExt cx="2191" cy="1630"/>
          </a:xfrm>
        </p:grpSpPr>
        <p:sp>
          <p:nvSpPr>
            <p:cNvPr id="21521" name="Oval 7"/>
            <p:cNvSpPr>
              <a:spLocks noChangeArrowheads="1"/>
            </p:cNvSpPr>
            <p:nvPr/>
          </p:nvSpPr>
          <p:spPr bwMode="auto">
            <a:xfrm>
              <a:off x="2364" y="3252"/>
              <a:ext cx="948" cy="1224"/>
            </a:xfrm>
            <a:prstGeom prst="ellipse">
              <a:avLst/>
            </a:prstGeom>
            <a:noFill/>
            <a:ln w="381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FF00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Text Box 8"/>
            <p:cNvSpPr txBox="1">
              <a:spLocks noChangeArrowheads="1"/>
            </p:cNvSpPr>
            <p:nvPr/>
          </p:nvSpPr>
          <p:spPr bwMode="auto">
            <a:xfrm>
              <a:off x="1121" y="2846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33"/>
                  </a:solidFill>
                  <a:latin typeface="Times New Roman" pitchFamily="18" charset="0"/>
                  <a:cs typeface="Times New Roman" pitchFamily="18" charset="0"/>
                </a:rPr>
                <a:t>G1 cells</a:t>
              </a: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1896" y="3084"/>
              <a:ext cx="588" cy="336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946" name="Group 10"/>
          <p:cNvGrpSpPr>
            <a:grpSpLocks/>
          </p:cNvGrpSpPr>
          <p:nvPr/>
        </p:nvGrpSpPr>
        <p:grpSpPr bwMode="auto">
          <a:xfrm>
            <a:off x="5143500" y="5162550"/>
            <a:ext cx="3262313" cy="1924050"/>
            <a:chOff x="3240" y="3252"/>
            <a:chExt cx="2055" cy="1212"/>
          </a:xfrm>
        </p:grpSpPr>
        <p:sp>
          <p:nvSpPr>
            <p:cNvPr id="21518" name="Oval 11"/>
            <p:cNvSpPr>
              <a:spLocks noChangeArrowheads="1"/>
            </p:cNvSpPr>
            <p:nvPr/>
          </p:nvSpPr>
          <p:spPr bwMode="auto">
            <a:xfrm>
              <a:off x="3240" y="3252"/>
              <a:ext cx="480" cy="121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Text Box 12"/>
            <p:cNvSpPr txBox="1">
              <a:spLocks noChangeArrowheads="1"/>
            </p:cNvSpPr>
            <p:nvPr/>
          </p:nvSpPr>
          <p:spPr bwMode="auto">
            <a:xfrm>
              <a:off x="4141" y="3782"/>
              <a:ext cx="11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S/G2/M cells</a:t>
              </a:r>
            </a:p>
          </p:txBody>
        </p:sp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>
              <a:off x="3720" y="3912"/>
              <a:ext cx="4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476250" y="536575"/>
            <a:ext cx="1770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0033"/>
                </a:solidFill>
                <a:latin typeface="Times New Roman" pitchFamily="18" charset="0"/>
                <a:cs typeface="Times New Roman" pitchFamily="18" charset="0"/>
              </a:rPr>
              <a:t>Start with all</a:t>
            </a:r>
          </a:p>
          <a:p>
            <a:r>
              <a:rPr lang="en-US" sz="2400">
                <a:solidFill>
                  <a:srgbClr val="FF0033"/>
                </a:solidFill>
                <a:latin typeface="Times New Roman" pitchFamily="18" charset="0"/>
                <a:cs typeface="Times New Roman" pitchFamily="18" charset="0"/>
              </a:rPr>
              <a:t>cells in G1</a:t>
            </a:r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>
            <a:off x="2552700" y="914400"/>
            <a:ext cx="1085850" cy="43815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952" name="Group 16"/>
          <p:cNvGrpSpPr>
            <a:grpSpLocks/>
          </p:cNvGrpSpPr>
          <p:nvPr/>
        </p:nvGrpSpPr>
        <p:grpSpPr bwMode="auto">
          <a:xfrm>
            <a:off x="4248150" y="1770063"/>
            <a:ext cx="3811588" cy="461962"/>
            <a:chOff x="2676" y="1115"/>
            <a:chExt cx="2401" cy="291"/>
          </a:xfrm>
        </p:grpSpPr>
        <p:sp>
          <p:nvSpPr>
            <p:cNvPr id="21516" name="Line 17"/>
            <p:cNvSpPr>
              <a:spLocks noChangeShapeType="1"/>
            </p:cNvSpPr>
            <p:nvPr/>
          </p:nvSpPr>
          <p:spPr bwMode="auto">
            <a:xfrm>
              <a:off x="2676" y="1224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Text Box 18"/>
            <p:cNvSpPr txBox="1">
              <a:spLocks noChangeArrowheads="1"/>
            </p:cNvSpPr>
            <p:nvPr/>
          </p:nvSpPr>
          <p:spPr bwMode="auto">
            <a:xfrm>
              <a:off x="3637" y="1115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Make some Cln3</a:t>
              </a:r>
              <a:endPara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8007350" y="3717925"/>
            <a:ext cx="1096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0033"/>
                </a:solidFill>
                <a:latin typeface="Times New Roman" pitchFamily="18" charset="0"/>
                <a:cs typeface="Times New Roman" pitchFamily="18" charset="0"/>
              </a:rPr>
              <a:t>Shift to</a:t>
            </a:r>
          </a:p>
          <a:p>
            <a:r>
              <a:rPr lang="en-US" sz="2400">
                <a:solidFill>
                  <a:srgbClr val="FF0033"/>
                </a:solidFill>
                <a:latin typeface="Times New Roman" pitchFamily="18" charset="0"/>
                <a:cs typeface="Times New Roman" pitchFamily="18" charset="0"/>
              </a:rPr>
              <a:t>neutral</a:t>
            </a:r>
            <a:endParaRPr lang="en-US" sz="2000">
              <a:solidFill>
                <a:srgbClr val="FF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5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Cln2</a:t>
            </a:r>
          </a:p>
        </p:txBody>
      </p:sp>
      <p:sp>
        <p:nvSpPr>
          <p:cNvPr id="22534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 flipH="1">
            <a:off x="4416425" y="3586163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22541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22552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22557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22558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64235" name="Arc 43"/>
          <p:cNvSpPr>
            <a:spLocks/>
          </p:cNvSpPr>
          <p:nvPr/>
        </p:nvSpPr>
        <p:spPr bwMode="auto">
          <a:xfrm flipV="1">
            <a:off x="5394325" y="773113"/>
            <a:ext cx="1382713" cy="1428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64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6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Rectangle 1"/>
          <p:cNvSpPr>
            <a:spLocks noChangeArrowheads="1"/>
          </p:cNvSpPr>
          <p:nvPr/>
        </p:nvSpPr>
        <p:spPr bwMode="auto">
          <a:xfrm>
            <a:off x="5072063" y="2938463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Rectangle 53"/>
          <p:cNvSpPr>
            <a:spLocks noChangeArrowheads="1"/>
          </p:cNvSpPr>
          <p:nvPr/>
        </p:nvSpPr>
        <p:spPr bwMode="auto">
          <a:xfrm>
            <a:off x="1095375" y="2935288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69" name="Group 38"/>
          <p:cNvGrpSpPr>
            <a:grpSpLocks/>
          </p:cNvGrpSpPr>
          <p:nvPr/>
        </p:nvGrpSpPr>
        <p:grpSpPr bwMode="auto">
          <a:xfrm flipH="1">
            <a:off x="2938463" y="862013"/>
            <a:ext cx="1222375" cy="1489075"/>
            <a:chOff x="3696" y="1680"/>
            <a:chExt cx="528" cy="1032"/>
          </a:xfrm>
        </p:grpSpPr>
        <p:sp>
          <p:nvSpPr>
            <p:cNvPr id="44" name="Arc 39"/>
            <p:cNvSpPr>
              <a:spLocks/>
            </p:cNvSpPr>
            <p:nvPr/>
          </p:nvSpPr>
          <p:spPr bwMode="auto">
            <a:xfrm rot="5400000">
              <a:off x="3489" y="1887"/>
              <a:ext cx="942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rot="5400000" flipH="1">
              <a:off x="3600" y="2616"/>
              <a:ext cx="193" cy="0"/>
            </a:xfrm>
            <a:prstGeom prst="line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Cln2</a:t>
            </a:r>
          </a:p>
        </p:txBody>
      </p:sp>
      <p:sp>
        <p:nvSpPr>
          <p:cNvPr id="23558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 flipH="1">
            <a:off x="4416425" y="3586163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23565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23576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23581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23582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3587" name="Arc 43"/>
          <p:cNvSpPr>
            <a:spLocks/>
          </p:cNvSpPr>
          <p:nvPr/>
        </p:nvSpPr>
        <p:spPr bwMode="auto">
          <a:xfrm flipV="1">
            <a:off x="5394325" y="1662113"/>
            <a:ext cx="1382713" cy="53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90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Rectangle 53"/>
          <p:cNvSpPr>
            <a:spLocks noChangeArrowheads="1"/>
          </p:cNvSpPr>
          <p:nvPr/>
        </p:nvSpPr>
        <p:spPr bwMode="auto">
          <a:xfrm>
            <a:off x="1095375" y="2935288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2" name="Group 38"/>
          <p:cNvGrpSpPr>
            <a:grpSpLocks/>
          </p:cNvGrpSpPr>
          <p:nvPr/>
        </p:nvGrpSpPr>
        <p:grpSpPr bwMode="auto">
          <a:xfrm flipH="1">
            <a:off x="2938463" y="862013"/>
            <a:ext cx="1222375" cy="1489075"/>
            <a:chOff x="3696" y="1680"/>
            <a:chExt cx="528" cy="1032"/>
          </a:xfrm>
        </p:grpSpPr>
        <p:sp>
          <p:nvSpPr>
            <p:cNvPr id="44" name="Arc 39"/>
            <p:cNvSpPr>
              <a:spLocks/>
            </p:cNvSpPr>
            <p:nvPr/>
          </p:nvSpPr>
          <p:spPr bwMode="auto">
            <a:xfrm rot="5400000">
              <a:off x="3489" y="1887"/>
              <a:ext cx="942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rot="5400000" flipH="1">
              <a:off x="3600" y="2616"/>
              <a:ext cx="193" cy="0"/>
            </a:xfrm>
            <a:prstGeom prst="line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93" name="Text Box 32"/>
          <p:cNvSpPr txBox="1">
            <a:spLocks noChangeArrowheads="1"/>
          </p:cNvSpPr>
          <p:nvPr/>
        </p:nvSpPr>
        <p:spPr bwMode="auto">
          <a:xfrm>
            <a:off x="6477000" y="1290638"/>
            <a:ext cx="1249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Cdh1</a:t>
            </a:r>
            <a:r>
              <a:rPr lang="en-US" sz="2400" b="1" baseline="30000">
                <a:solidFill>
                  <a:srgbClr val="FF0000"/>
                </a:solidFill>
              </a:rPr>
              <a:t>CA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5167313" y="3513138"/>
            <a:ext cx="468312" cy="1595437"/>
          </a:xfrm>
          <a:custGeom>
            <a:avLst/>
            <a:gdLst>
              <a:gd name="T0" fmla="*/ 0 w 469137"/>
              <a:gd name="T1" fmla="*/ 0 h 1596572"/>
              <a:gd name="T2" fmla="*/ 259881 w 469137"/>
              <a:gd name="T3" fmla="*/ 304150 h 1596572"/>
              <a:gd name="T4" fmla="*/ 447574 w 469137"/>
              <a:gd name="T5" fmla="*/ 955901 h 1596572"/>
              <a:gd name="T6" fmla="*/ 462011 w 469137"/>
              <a:gd name="T7" fmla="*/ 1593170 h 15965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137" h="1596572">
                <a:moveTo>
                  <a:pt x="0" y="0"/>
                </a:moveTo>
                <a:cubicBezTo>
                  <a:pt x="93133" y="72571"/>
                  <a:pt x="186267" y="145143"/>
                  <a:pt x="261257" y="304800"/>
                </a:cubicBezTo>
                <a:cubicBezTo>
                  <a:pt x="336248" y="464457"/>
                  <a:pt x="416076" y="742648"/>
                  <a:pt x="449943" y="957943"/>
                </a:cubicBezTo>
                <a:cubicBezTo>
                  <a:pt x="483810" y="1173238"/>
                  <a:pt x="462038" y="1497391"/>
                  <a:pt x="464457" y="159657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094288" y="3919538"/>
            <a:ext cx="536575" cy="1279525"/>
          </a:xfrm>
          <a:custGeom>
            <a:avLst/>
            <a:gdLst>
              <a:gd name="T0" fmla="*/ 535670 w 537028"/>
              <a:gd name="T1" fmla="*/ 1189478 h 1279773"/>
              <a:gd name="T2" fmla="*/ 419850 w 537028"/>
              <a:gd name="T3" fmla="*/ 1276515 h 1279773"/>
              <a:gd name="T4" fmla="*/ 231640 w 537028"/>
              <a:gd name="T5" fmla="*/ 1102443 h 1279773"/>
              <a:gd name="T6" fmla="*/ 159253 w 537028"/>
              <a:gd name="T7" fmla="*/ 797820 h 1279773"/>
              <a:gd name="T8" fmla="*/ 101342 w 537028"/>
              <a:gd name="T9" fmla="*/ 420668 h 1279773"/>
              <a:gd name="T10" fmla="*/ 0 w 537028"/>
              <a:gd name="T11" fmla="*/ 0 h 12797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7028" h="1279773">
                <a:moveTo>
                  <a:pt x="537028" y="1190171"/>
                </a:moveTo>
                <a:cubicBezTo>
                  <a:pt x="504371" y="1240971"/>
                  <a:pt x="471714" y="1291771"/>
                  <a:pt x="420914" y="1277257"/>
                </a:cubicBezTo>
                <a:cubicBezTo>
                  <a:pt x="370114" y="1262743"/>
                  <a:pt x="275771" y="1182914"/>
                  <a:pt x="232228" y="1103085"/>
                </a:cubicBezTo>
                <a:cubicBezTo>
                  <a:pt x="188685" y="1023256"/>
                  <a:pt x="181428" y="911980"/>
                  <a:pt x="159657" y="798285"/>
                </a:cubicBezTo>
                <a:cubicBezTo>
                  <a:pt x="137886" y="684590"/>
                  <a:pt x="128209" y="553961"/>
                  <a:pt x="101600" y="420914"/>
                </a:cubicBezTo>
                <a:cubicBezTo>
                  <a:pt x="74991" y="287867"/>
                  <a:pt x="16933" y="70152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Cln2</a:t>
            </a:r>
          </a:p>
        </p:txBody>
      </p:sp>
      <p:sp>
        <p:nvSpPr>
          <p:cNvPr id="24582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 flipH="1">
            <a:off x="4416425" y="3586163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Cdc14</a:t>
            </a:r>
          </a:p>
        </p:txBody>
      </p:sp>
      <p:sp>
        <p:nvSpPr>
          <p:cNvPr id="24589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4594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24599" name="Oval 26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Oval 27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Oval 28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Oval 29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Text Box 31"/>
          <p:cNvSpPr txBox="1">
            <a:spLocks noChangeArrowheads="1"/>
          </p:cNvSpPr>
          <p:nvPr/>
        </p:nvSpPr>
        <p:spPr bwMode="auto">
          <a:xfrm>
            <a:off x="4251325" y="8715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Clb2</a:t>
            </a:r>
          </a:p>
        </p:txBody>
      </p:sp>
      <p:sp>
        <p:nvSpPr>
          <p:cNvPr id="24604" name="Text Box 32"/>
          <p:cNvSpPr txBox="1">
            <a:spLocks noChangeArrowheads="1"/>
          </p:cNvSpPr>
          <p:nvPr/>
        </p:nvSpPr>
        <p:spPr bwMode="auto">
          <a:xfrm>
            <a:off x="4295775" y="2133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Cdh1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 flipH="1">
            <a:off x="4279900" y="2044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226" name="Group 34"/>
          <p:cNvGrpSpPr>
            <a:grpSpLocks/>
          </p:cNvGrpSpPr>
          <p:nvPr/>
        </p:nvGrpSpPr>
        <p:grpSpPr bwMode="auto">
          <a:xfrm flipH="1">
            <a:off x="3489325" y="519113"/>
            <a:ext cx="1282700" cy="423863"/>
            <a:chOff x="2508" y="1443"/>
            <a:chExt cx="1476" cy="363"/>
          </a:xfrm>
          <a:noFill/>
        </p:grpSpPr>
        <p:sp>
          <p:nvSpPr>
            <p:cNvPr id="264227" name="Arc 35"/>
            <p:cNvSpPr>
              <a:spLocks/>
            </p:cNvSpPr>
            <p:nvPr/>
          </p:nvSpPr>
          <p:spPr bwMode="auto">
            <a:xfrm flipH="1">
              <a:off x="2508" y="1536"/>
              <a:ext cx="1476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228" name="Line 36"/>
            <p:cNvSpPr>
              <a:spLocks noChangeShapeType="1"/>
            </p:cNvSpPr>
            <p:nvPr/>
          </p:nvSpPr>
          <p:spPr bwMode="auto">
            <a:xfrm rot="-5400000">
              <a:off x="3888" y="1539"/>
              <a:ext cx="192" cy="0"/>
            </a:xfrm>
            <a:prstGeom prst="line">
              <a:avLst/>
            </a:prstGeom>
            <a:grp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2559050" y="40481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Cln2</a:t>
            </a:r>
          </a:p>
        </p:txBody>
      </p:sp>
      <p:sp>
        <p:nvSpPr>
          <p:cNvPr id="264233" name="Arc 41"/>
          <p:cNvSpPr>
            <a:spLocks/>
          </p:cNvSpPr>
          <p:nvPr/>
        </p:nvSpPr>
        <p:spPr bwMode="auto">
          <a:xfrm flipH="1">
            <a:off x="4973638" y="455613"/>
            <a:ext cx="1620837" cy="488950"/>
          </a:xfrm>
          <a:custGeom>
            <a:avLst/>
            <a:gdLst>
              <a:gd name="G0" fmla="+- 7972 0 0"/>
              <a:gd name="G1" fmla="+- 21600 0 0"/>
              <a:gd name="G2" fmla="+- 21600 0 0"/>
              <a:gd name="T0" fmla="*/ 0 w 29572"/>
              <a:gd name="T1" fmla="*/ 1525 h 21600"/>
              <a:gd name="T2" fmla="*/ 29572 w 29572"/>
              <a:gd name="T3" fmla="*/ 21600 h 21600"/>
              <a:gd name="T4" fmla="*/ 7972 w 2957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572" h="21600" fill="none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</a:path>
              <a:path w="29572" h="21600" stroke="0" extrusionOk="0">
                <a:moveTo>
                  <a:pt x="-1" y="1524"/>
                </a:moveTo>
                <a:cubicBezTo>
                  <a:pt x="2537" y="517"/>
                  <a:pt x="5242" y="-1"/>
                  <a:pt x="7972" y="0"/>
                </a:cubicBezTo>
                <a:cubicBezTo>
                  <a:pt x="19901" y="0"/>
                  <a:pt x="29572" y="9670"/>
                  <a:pt x="29572" y="21600"/>
                </a:cubicBezTo>
                <a:lnTo>
                  <a:pt x="7972" y="21600"/>
                </a:lnTo>
                <a:close/>
              </a:path>
            </a:pathLst>
          </a:custGeom>
          <a:noFill/>
          <a:ln w="38100">
            <a:solidFill>
              <a:schemeClr val="bg2">
                <a:lumMod val="20000"/>
                <a:lumOff val="80000"/>
              </a:schemeClr>
            </a:solidFill>
            <a:round/>
            <a:headEnd type="triangle" w="lg" len="lg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6519863" y="381000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Cdc14</a:t>
            </a:r>
          </a:p>
        </p:txBody>
      </p:sp>
      <p:sp>
        <p:nvSpPr>
          <p:cNvPr id="24610" name="Arc 43"/>
          <p:cNvSpPr>
            <a:spLocks/>
          </p:cNvSpPr>
          <p:nvPr/>
        </p:nvSpPr>
        <p:spPr bwMode="auto">
          <a:xfrm flipV="1">
            <a:off x="5394325" y="1662113"/>
            <a:ext cx="1382713" cy="5397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Arc 44"/>
          <p:cNvSpPr>
            <a:spLocks/>
          </p:cNvSpPr>
          <p:nvPr/>
        </p:nvSpPr>
        <p:spPr bwMode="auto">
          <a:xfrm flipH="1">
            <a:off x="4187825" y="1295400"/>
            <a:ext cx="398463" cy="749300"/>
          </a:xfrm>
          <a:custGeom>
            <a:avLst/>
            <a:gdLst>
              <a:gd name="T0" fmla="*/ 577532512 w 21600"/>
              <a:gd name="T1" fmla="*/ 0 h 39848"/>
              <a:gd name="T2" fmla="*/ 1225243785 w 21600"/>
              <a:gd name="T3" fmla="*/ 2147483647 h 39848"/>
              <a:gd name="T4" fmla="*/ 0 w 21600"/>
              <a:gd name="T5" fmla="*/ 2147483647 h 398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9848" fill="none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</a:path>
              <a:path w="21600" h="39848" stroke="0" extrusionOk="0">
                <a:moveTo>
                  <a:pt x="4986" y="0"/>
                </a:moveTo>
                <a:cubicBezTo>
                  <a:pt x="14724" y="2311"/>
                  <a:pt x="21600" y="11008"/>
                  <a:pt x="21600" y="21017"/>
                </a:cubicBezTo>
                <a:cubicBezTo>
                  <a:pt x="21600" y="28824"/>
                  <a:pt x="17386" y="36024"/>
                  <a:pt x="10580" y="39848"/>
                </a:cubicBezTo>
                <a:lnTo>
                  <a:pt x="0" y="21017"/>
                </a:lnTo>
                <a:lnTo>
                  <a:pt x="4986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Line 45"/>
          <p:cNvSpPr>
            <a:spLocks noChangeShapeType="1"/>
          </p:cNvSpPr>
          <p:nvPr/>
        </p:nvSpPr>
        <p:spPr bwMode="auto">
          <a:xfrm flipV="1">
            <a:off x="4927600" y="1246188"/>
            <a:ext cx="2047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13" name="Arc 46"/>
          <p:cNvSpPr>
            <a:spLocks/>
          </p:cNvSpPr>
          <p:nvPr/>
        </p:nvSpPr>
        <p:spPr bwMode="auto">
          <a:xfrm flipV="1">
            <a:off x="4870450" y="1250950"/>
            <a:ext cx="331788" cy="822325"/>
          </a:xfrm>
          <a:custGeom>
            <a:avLst/>
            <a:gdLst>
              <a:gd name="T0" fmla="*/ 685585280 w 21600"/>
              <a:gd name="T1" fmla="*/ 0 h 37110"/>
              <a:gd name="T2" fmla="*/ 532659275 w 21600"/>
              <a:gd name="T3" fmla="*/ 2147483647 h 37110"/>
              <a:gd name="T4" fmla="*/ 0 w 21600"/>
              <a:gd name="T5" fmla="*/ 2147483647 h 37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110" fill="none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</a:path>
              <a:path w="21600" h="37110" stroke="0" extrusionOk="0">
                <a:moveTo>
                  <a:pt x="12315" y="-1"/>
                </a:moveTo>
                <a:cubicBezTo>
                  <a:pt x="18131" y="4035"/>
                  <a:pt x="21600" y="10665"/>
                  <a:pt x="21600" y="17745"/>
                </a:cubicBezTo>
                <a:cubicBezTo>
                  <a:pt x="21600" y="25963"/>
                  <a:pt x="16936" y="33469"/>
                  <a:pt x="9568" y="37110"/>
                </a:cubicBezTo>
                <a:lnTo>
                  <a:pt x="0" y="17745"/>
                </a:lnTo>
                <a:lnTo>
                  <a:pt x="12315" y="-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Rectangle 53"/>
          <p:cNvSpPr>
            <a:spLocks noChangeArrowheads="1"/>
          </p:cNvSpPr>
          <p:nvPr/>
        </p:nvSpPr>
        <p:spPr bwMode="auto">
          <a:xfrm>
            <a:off x="1095375" y="2935288"/>
            <a:ext cx="3267075" cy="3236912"/>
          </a:xfrm>
          <a:prstGeom prst="rect">
            <a:avLst/>
          </a:prstGeom>
          <a:solidFill>
            <a:srgbClr val="E6E6E6">
              <a:alpha val="67842"/>
            </a:srgbClr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15" name="Group 38"/>
          <p:cNvGrpSpPr>
            <a:grpSpLocks/>
          </p:cNvGrpSpPr>
          <p:nvPr/>
        </p:nvGrpSpPr>
        <p:grpSpPr bwMode="auto">
          <a:xfrm flipH="1">
            <a:off x="2938463" y="862013"/>
            <a:ext cx="1222375" cy="1489075"/>
            <a:chOff x="3696" y="1680"/>
            <a:chExt cx="528" cy="1032"/>
          </a:xfrm>
        </p:grpSpPr>
        <p:sp>
          <p:nvSpPr>
            <p:cNvPr id="44" name="Arc 39"/>
            <p:cNvSpPr>
              <a:spLocks/>
            </p:cNvSpPr>
            <p:nvPr/>
          </p:nvSpPr>
          <p:spPr bwMode="auto">
            <a:xfrm rot="5400000">
              <a:off x="3489" y="1887"/>
              <a:ext cx="942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rot="5400000" flipH="1">
              <a:off x="3600" y="2616"/>
              <a:ext cx="193" cy="0"/>
            </a:xfrm>
            <a:prstGeom prst="line">
              <a:avLst/>
            </a:prstGeom>
            <a:noFill/>
            <a:ln w="38100">
              <a:solidFill>
                <a:schemeClr val="bg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616" name="Text Box 32"/>
          <p:cNvSpPr txBox="1">
            <a:spLocks noChangeArrowheads="1"/>
          </p:cNvSpPr>
          <p:nvPr/>
        </p:nvSpPr>
        <p:spPr bwMode="auto">
          <a:xfrm>
            <a:off x="6477000" y="1290638"/>
            <a:ext cx="1249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Cdh1</a:t>
            </a:r>
            <a:r>
              <a:rPr lang="en-US" sz="2400" b="1" baseline="30000">
                <a:solidFill>
                  <a:srgbClr val="FF0000"/>
                </a:solidFill>
              </a:rPr>
              <a:t>CA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5167313" y="3513138"/>
            <a:ext cx="468312" cy="1744662"/>
          </a:xfrm>
          <a:custGeom>
            <a:avLst/>
            <a:gdLst>
              <a:gd name="T0" fmla="*/ 0 w 469137"/>
              <a:gd name="T1" fmla="*/ 0 h 1596572"/>
              <a:gd name="T2" fmla="*/ 259881 w 469137"/>
              <a:gd name="T3" fmla="*/ 434786 h 1596572"/>
              <a:gd name="T4" fmla="*/ 447574 w 469137"/>
              <a:gd name="T5" fmla="*/ 1366472 h 1596572"/>
              <a:gd name="T6" fmla="*/ 462011 w 469137"/>
              <a:gd name="T7" fmla="*/ 2277452 h 15965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9137" h="1596572">
                <a:moveTo>
                  <a:pt x="0" y="0"/>
                </a:moveTo>
                <a:cubicBezTo>
                  <a:pt x="93133" y="72571"/>
                  <a:pt x="186267" y="145143"/>
                  <a:pt x="261257" y="304800"/>
                </a:cubicBezTo>
                <a:cubicBezTo>
                  <a:pt x="336248" y="464457"/>
                  <a:pt x="416076" y="742648"/>
                  <a:pt x="449943" y="957943"/>
                </a:cubicBezTo>
                <a:cubicBezTo>
                  <a:pt x="483810" y="1173238"/>
                  <a:pt x="462038" y="1497391"/>
                  <a:pt x="464457" y="159657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>
            <a:spLocks/>
          </p:cNvSpPr>
          <p:nvPr/>
        </p:nvSpPr>
        <p:spPr bwMode="auto">
          <a:xfrm>
            <a:off x="5080000" y="5224463"/>
            <a:ext cx="550863" cy="871537"/>
          </a:xfrm>
          <a:custGeom>
            <a:avLst/>
            <a:gdLst>
              <a:gd name="T0" fmla="*/ 549506 w 551543"/>
              <a:gd name="T1" fmla="*/ 0 h 871063"/>
              <a:gd name="T2" fmla="*/ 520584 w 551543"/>
              <a:gd name="T3" fmla="*/ 334375 h 871063"/>
              <a:gd name="T4" fmla="*/ 375977 w 551543"/>
              <a:gd name="T5" fmla="*/ 799590 h 871063"/>
              <a:gd name="T6" fmla="*/ 173528 w 551543"/>
              <a:gd name="T7" fmla="*/ 843204 h 871063"/>
              <a:gd name="T8" fmla="*/ 0 w 551543"/>
              <a:gd name="T9" fmla="*/ 872279 h 871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543" h="871063">
                <a:moveTo>
                  <a:pt x="551543" y="0"/>
                </a:moveTo>
                <a:cubicBezTo>
                  <a:pt x="535819" y="102809"/>
                  <a:pt x="551543" y="200781"/>
                  <a:pt x="522514" y="333829"/>
                </a:cubicBezTo>
                <a:cubicBezTo>
                  <a:pt x="493485" y="466877"/>
                  <a:pt x="435428" y="713619"/>
                  <a:pt x="377371" y="798286"/>
                </a:cubicBezTo>
                <a:cubicBezTo>
                  <a:pt x="319314" y="882953"/>
                  <a:pt x="237066" y="829734"/>
                  <a:pt x="174171" y="841829"/>
                </a:cubicBezTo>
                <a:cubicBezTo>
                  <a:pt x="111276" y="853924"/>
                  <a:pt x="31448" y="873276"/>
                  <a:pt x="0" y="87085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371475"/>
            <a:ext cx="5570538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Protocol to demonstrate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hysteresis at Exit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Lopez-Aviles et al.,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459:592 (2009)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5950" y="2328863"/>
            <a:ext cx="6080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Genotype: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MET-CDC20  GAL-CDH1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cdc16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ts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AutoShape 6"/>
          <p:cNvSpPr>
            <a:spLocks noChangeArrowheads="1"/>
          </p:cNvSpPr>
          <p:nvPr/>
        </p:nvSpPr>
        <p:spPr bwMode="auto">
          <a:xfrm flipV="1">
            <a:off x="396875" y="3513138"/>
            <a:ext cx="2667000" cy="830262"/>
          </a:xfrm>
          <a:prstGeom prst="wedgeRectCallout">
            <a:avLst>
              <a:gd name="adj1" fmla="val 34231"/>
              <a:gd name="adj2" fmla="val 136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81000" y="3513138"/>
            <a:ext cx="275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Turn off Cdc20;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block in metaphase</a:t>
            </a: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 flipV="1">
            <a:off x="3292475" y="3513138"/>
            <a:ext cx="2362200" cy="1295400"/>
          </a:xfrm>
          <a:prstGeom prst="wedgeRectCallout">
            <a:avLst>
              <a:gd name="adj1" fmla="val 16301"/>
              <a:gd name="adj2" fmla="val 107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292475" y="3513138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Turn on Cdh1; degrade Clb2 and exit from mitosis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 flipV="1">
            <a:off x="5807075" y="3513138"/>
            <a:ext cx="2743200" cy="1524000"/>
          </a:xfrm>
          <a:prstGeom prst="wedgeRectCallout">
            <a:avLst>
              <a:gd name="adj1" fmla="val -39588"/>
              <a:gd name="adj2" fmla="val 9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5807075" y="3513138"/>
            <a:ext cx="259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Inactivate APC at 37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C; block any further activity of Cdh1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1422400" y="5334000"/>
            <a:ext cx="5702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galactose at 23</a:t>
            </a:r>
            <a:r>
              <a:rPr 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to turn on Cdh1, then 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raise temperature to 37</a:t>
            </a:r>
            <a:r>
              <a:rPr 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to turn off Cdh1</a:t>
            </a:r>
          </a:p>
        </p:txBody>
      </p:sp>
      <p:pic>
        <p:nvPicPr>
          <p:cNvPr id="2561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5" y="307975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2"/>
          <p:cNvSpPr txBox="1">
            <a:spLocks noChangeArrowheads="1"/>
          </p:cNvSpPr>
          <p:nvPr/>
        </p:nvSpPr>
        <p:spPr bwMode="auto">
          <a:xfrm>
            <a:off x="6996113" y="2667000"/>
            <a:ext cx="1585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Frank Uhlmann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4535488"/>
            <a:ext cx="133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1992313" y="5713413"/>
            <a:ext cx="688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0 min</a:t>
            </a:r>
            <a:endParaRPr lang="en-US">
              <a:cs typeface="Arial" charset="0"/>
            </a:endParaRPr>
          </a:p>
        </p:txBody>
      </p:sp>
      <p:sp useBgFill="1">
        <p:nvSpPr>
          <p:cNvPr id="26628" name="AutoShape 7"/>
          <p:cNvSpPr>
            <a:spLocks noChangeArrowheads="1"/>
          </p:cNvSpPr>
          <p:nvPr/>
        </p:nvSpPr>
        <p:spPr bwMode="auto">
          <a:xfrm>
            <a:off x="1743075" y="4113213"/>
            <a:ext cx="282575" cy="312737"/>
          </a:xfrm>
          <a:prstGeom prst="downArrow">
            <a:avLst>
              <a:gd name="adj1" fmla="val 50000"/>
              <a:gd name="adj2" fmla="val 27668"/>
            </a:avLst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9925" y="4524375"/>
            <a:ext cx="13398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3451225" y="5686425"/>
            <a:ext cx="81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50 min</a:t>
            </a:r>
            <a:endParaRPr lang="en-US">
              <a:cs typeface="Arial" charset="0"/>
            </a:endParaRP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5765800" y="5727700"/>
            <a:ext cx="90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140 min</a:t>
            </a:r>
            <a:endParaRPr lang="en-US">
              <a:cs typeface="Arial" charset="0"/>
            </a:endParaRPr>
          </a:p>
        </p:txBody>
      </p:sp>
      <p:pic>
        <p:nvPicPr>
          <p:cNvPr id="2663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7213" y="4524375"/>
            <a:ext cx="11731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6088" y="1887538"/>
            <a:ext cx="5164137" cy="47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4" name="Text Box 18"/>
          <p:cNvSpPr txBox="1">
            <a:spLocks noChangeArrowheads="1"/>
          </p:cNvSpPr>
          <p:nvPr/>
        </p:nvSpPr>
        <p:spPr bwMode="auto">
          <a:xfrm>
            <a:off x="1787525" y="1638300"/>
            <a:ext cx="539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cs typeface="Arial" charset="0"/>
              </a:rPr>
              <a:t>0    10   20   30  40  50   60  70   80   90  100  110  120  130  140 150 min</a:t>
            </a:r>
            <a:endParaRPr lang="en-US" sz="1200">
              <a:cs typeface="Arial" charset="0"/>
            </a:endParaRP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860425" y="3529013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Tubulin</a:t>
            </a:r>
            <a:endParaRPr lang="en-US">
              <a:cs typeface="Arial" charset="0"/>
            </a:endParaRPr>
          </a:p>
        </p:txBody>
      </p:sp>
      <p:grpSp>
        <p:nvGrpSpPr>
          <p:cNvPr id="26636" name="Group 20"/>
          <p:cNvGrpSpPr>
            <a:grpSpLocks/>
          </p:cNvGrpSpPr>
          <p:nvPr/>
        </p:nvGrpSpPr>
        <p:grpSpPr bwMode="auto">
          <a:xfrm>
            <a:off x="1727200" y="3446463"/>
            <a:ext cx="5172075" cy="614362"/>
            <a:chOff x="1165" y="2960"/>
            <a:chExt cx="3258" cy="387"/>
          </a:xfrm>
        </p:grpSpPr>
        <p:pic>
          <p:nvPicPr>
            <p:cNvPr id="26651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5" y="2960"/>
              <a:ext cx="3258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2" name="Line 22"/>
            <p:cNvSpPr>
              <a:spLocks noChangeShapeType="1"/>
            </p:cNvSpPr>
            <p:nvPr/>
          </p:nvSpPr>
          <p:spPr bwMode="auto">
            <a:xfrm>
              <a:off x="1165" y="2982"/>
              <a:ext cx="0" cy="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37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388" y="2424113"/>
            <a:ext cx="519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Line 25"/>
          <p:cNvSpPr>
            <a:spLocks noChangeShapeType="1"/>
          </p:cNvSpPr>
          <p:nvPr/>
        </p:nvSpPr>
        <p:spPr bwMode="auto">
          <a:xfrm>
            <a:off x="3444875" y="1406525"/>
            <a:ext cx="3398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Text Box 26"/>
          <p:cNvSpPr txBox="1">
            <a:spLocks noChangeArrowheads="1"/>
          </p:cNvSpPr>
          <p:nvPr/>
        </p:nvSpPr>
        <p:spPr bwMode="auto">
          <a:xfrm>
            <a:off x="4195763" y="101441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cs typeface="Arial" charset="0"/>
              </a:rPr>
              <a:t>37</a:t>
            </a:r>
            <a:r>
              <a:rPr lang="hu-HU" baseline="30000">
                <a:cs typeface="Arial" charset="0"/>
              </a:rPr>
              <a:t>0</a:t>
            </a:r>
            <a:r>
              <a:rPr lang="hu-HU">
                <a:cs typeface="Arial" charset="0"/>
              </a:rPr>
              <a:t>C</a:t>
            </a:r>
            <a:endParaRPr lang="en-US">
              <a:cs typeface="Arial" charset="0"/>
            </a:endParaRPr>
          </a:p>
        </p:txBody>
      </p:sp>
      <p:sp>
        <p:nvSpPr>
          <p:cNvPr id="26640" name="Text Box 28"/>
          <p:cNvSpPr txBox="1">
            <a:spLocks noChangeArrowheads="1"/>
          </p:cNvSpPr>
          <p:nvPr/>
        </p:nvSpPr>
        <p:spPr bwMode="auto">
          <a:xfrm>
            <a:off x="1571625" y="341313"/>
            <a:ext cx="547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 i="1">
                <a:cs typeface="Arial" charset="0"/>
              </a:rPr>
              <a:t>M</a:t>
            </a:r>
            <a:r>
              <a:rPr lang="en-US" sz="2400" b="1" i="1">
                <a:cs typeface="Arial" charset="0"/>
              </a:rPr>
              <a:t>ET</a:t>
            </a:r>
            <a:r>
              <a:rPr lang="hu-HU" sz="2400" b="1" i="1">
                <a:cs typeface="Arial" charset="0"/>
              </a:rPr>
              <a:t>-C</a:t>
            </a:r>
            <a:r>
              <a:rPr lang="en-US" sz="2400" b="1" i="1">
                <a:cs typeface="Arial" charset="0"/>
              </a:rPr>
              <a:t>DC</a:t>
            </a:r>
            <a:r>
              <a:rPr lang="hu-HU" sz="2400" b="1" i="1">
                <a:cs typeface="Arial" charset="0"/>
              </a:rPr>
              <a:t>20</a:t>
            </a:r>
            <a:r>
              <a:rPr lang="en-US" sz="2400" b="1" i="1">
                <a:cs typeface="Arial" charset="0"/>
              </a:rPr>
              <a:t> </a:t>
            </a:r>
            <a:r>
              <a:rPr lang="hu-HU" sz="2400" b="1" i="1">
                <a:cs typeface="Arial" charset="0"/>
              </a:rPr>
              <a:t>G</a:t>
            </a:r>
            <a:r>
              <a:rPr lang="en-US" sz="2400" b="1" i="1">
                <a:cs typeface="Arial" charset="0"/>
              </a:rPr>
              <a:t>AL</a:t>
            </a:r>
            <a:r>
              <a:rPr lang="hu-HU" sz="2400" b="1" i="1">
                <a:cs typeface="Arial" charset="0"/>
              </a:rPr>
              <a:t>-C</a:t>
            </a:r>
            <a:r>
              <a:rPr lang="en-US" sz="2400" b="1" i="1">
                <a:cs typeface="Arial" charset="0"/>
              </a:rPr>
              <a:t>DH</a:t>
            </a:r>
            <a:r>
              <a:rPr lang="hu-HU" sz="2400" b="1" i="1">
                <a:cs typeface="Arial" charset="0"/>
              </a:rPr>
              <a:t>1</a:t>
            </a:r>
            <a:r>
              <a:rPr lang="hu-HU" sz="2400" b="1" i="1" baseline="30000">
                <a:cs typeface="Arial" charset="0"/>
              </a:rPr>
              <a:t>CA</a:t>
            </a:r>
            <a:r>
              <a:rPr lang="en-US" sz="2400" b="1" i="1" baseline="30000">
                <a:cs typeface="Arial" charset="0"/>
              </a:rPr>
              <a:t> </a:t>
            </a:r>
            <a:r>
              <a:rPr lang="hu-HU" sz="2400" b="1" i="1">
                <a:cs typeface="Arial" charset="0"/>
              </a:rPr>
              <a:t>APC</a:t>
            </a:r>
            <a:r>
              <a:rPr lang="hu-HU" sz="2400" b="1" i="1" baseline="30000">
                <a:cs typeface="Arial" charset="0"/>
              </a:rPr>
              <a:t>cdc16(ts)</a:t>
            </a:r>
            <a:endParaRPr lang="en-US" sz="2400" b="1" i="1" baseline="30000">
              <a:cs typeface="Arial" charset="0"/>
            </a:endParaRPr>
          </a:p>
        </p:txBody>
      </p:sp>
      <p:sp>
        <p:nvSpPr>
          <p:cNvPr id="26641" name="Text Box 107"/>
          <p:cNvSpPr txBox="1">
            <a:spLocks noChangeArrowheads="1"/>
          </p:cNvSpPr>
          <p:nvPr/>
        </p:nvSpPr>
        <p:spPr bwMode="auto">
          <a:xfrm>
            <a:off x="873125" y="3008313"/>
            <a:ext cx="820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Cdh1</a:t>
            </a:r>
            <a:r>
              <a:rPr lang="en-US" baseline="30000">
                <a:cs typeface="Arial" charset="0"/>
              </a:rPr>
              <a:t>CA</a:t>
            </a:r>
          </a:p>
        </p:txBody>
      </p:sp>
      <p:sp>
        <p:nvSpPr>
          <p:cNvPr id="26642" name="Text Box 108"/>
          <p:cNvSpPr txBox="1">
            <a:spLocks noChangeArrowheads="1"/>
          </p:cNvSpPr>
          <p:nvPr/>
        </p:nvSpPr>
        <p:spPr bwMode="auto">
          <a:xfrm>
            <a:off x="1139825" y="2525713"/>
            <a:ext cx="541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CKI</a:t>
            </a:r>
          </a:p>
        </p:txBody>
      </p:sp>
      <p:sp>
        <p:nvSpPr>
          <p:cNvPr id="26643" name="Text Box 109"/>
          <p:cNvSpPr txBox="1">
            <a:spLocks noChangeArrowheads="1"/>
          </p:cNvSpPr>
          <p:nvPr/>
        </p:nvSpPr>
        <p:spPr bwMode="auto">
          <a:xfrm>
            <a:off x="1038225" y="1941513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CycB</a:t>
            </a:r>
          </a:p>
        </p:txBody>
      </p:sp>
      <p:sp useBgFill="1">
        <p:nvSpPr>
          <p:cNvPr id="26644" name="AutoShape 110"/>
          <p:cNvSpPr>
            <a:spLocks noChangeArrowheads="1"/>
          </p:cNvSpPr>
          <p:nvPr/>
        </p:nvSpPr>
        <p:spPr bwMode="auto">
          <a:xfrm>
            <a:off x="3305175" y="4113213"/>
            <a:ext cx="282575" cy="312737"/>
          </a:xfrm>
          <a:prstGeom prst="downArrow">
            <a:avLst>
              <a:gd name="adj1" fmla="val 50000"/>
              <a:gd name="adj2" fmla="val 27668"/>
            </a:avLst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6645" name="AutoShape 111"/>
          <p:cNvSpPr>
            <a:spLocks noChangeArrowheads="1"/>
          </p:cNvSpPr>
          <p:nvPr/>
        </p:nvSpPr>
        <p:spPr bwMode="auto">
          <a:xfrm>
            <a:off x="6226175" y="4113213"/>
            <a:ext cx="282575" cy="312737"/>
          </a:xfrm>
          <a:prstGeom prst="downArrow">
            <a:avLst>
              <a:gd name="adj1" fmla="val 50000"/>
              <a:gd name="adj2" fmla="val 27668"/>
            </a:avLst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Text Box 112"/>
          <p:cNvSpPr txBox="1">
            <a:spLocks noChangeArrowheads="1"/>
          </p:cNvSpPr>
          <p:nvPr/>
        </p:nvSpPr>
        <p:spPr bwMode="auto">
          <a:xfrm>
            <a:off x="2379663" y="1230313"/>
            <a:ext cx="519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Gal</a:t>
            </a:r>
          </a:p>
        </p:txBody>
      </p:sp>
      <p:sp>
        <p:nvSpPr>
          <p:cNvPr id="26647" name="Line 113"/>
          <p:cNvSpPr>
            <a:spLocks noChangeShapeType="1"/>
          </p:cNvSpPr>
          <p:nvPr/>
        </p:nvSpPr>
        <p:spPr bwMode="auto">
          <a:xfrm>
            <a:off x="1946275" y="1597025"/>
            <a:ext cx="4884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Text Box 68"/>
          <p:cNvSpPr txBox="1">
            <a:spLocks noChangeArrowheads="1"/>
          </p:cNvSpPr>
          <p:nvPr/>
        </p:nvSpPr>
        <p:spPr bwMode="auto">
          <a:xfrm>
            <a:off x="5662613" y="6059488"/>
            <a:ext cx="1200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metaphase</a:t>
            </a:r>
          </a:p>
        </p:txBody>
      </p:sp>
      <p:sp>
        <p:nvSpPr>
          <p:cNvPr id="26649" name="Text Box 68"/>
          <p:cNvSpPr txBox="1">
            <a:spLocks noChangeArrowheads="1"/>
          </p:cNvSpPr>
          <p:nvPr/>
        </p:nvSpPr>
        <p:spPr bwMode="auto">
          <a:xfrm>
            <a:off x="1779588" y="6022975"/>
            <a:ext cx="1200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metaphase</a:t>
            </a:r>
          </a:p>
        </p:txBody>
      </p:sp>
      <p:sp>
        <p:nvSpPr>
          <p:cNvPr id="26650" name="Text Box 68"/>
          <p:cNvSpPr txBox="1">
            <a:spLocks noChangeArrowheads="1"/>
          </p:cNvSpPr>
          <p:nvPr/>
        </p:nvSpPr>
        <p:spPr bwMode="auto">
          <a:xfrm>
            <a:off x="3341688" y="6049963"/>
            <a:ext cx="11414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interphase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5410200" y="1066800"/>
            <a:ext cx="152400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 flipV="1">
            <a:off x="7086600" y="4038600"/>
            <a:ext cx="457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6764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61925" y="319405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DNA synthesis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410200" y="457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G2</a:t>
            </a:r>
          </a:p>
        </p:txBody>
      </p:sp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685800" y="1828800"/>
            <a:ext cx="1419225" cy="1419225"/>
            <a:chOff x="4382" y="1216"/>
            <a:chExt cx="894" cy="894"/>
          </a:xfrm>
        </p:grpSpPr>
        <p:sp>
          <p:nvSpPr>
            <p:cNvPr id="27735" name="Oval 9"/>
            <p:cNvSpPr>
              <a:spLocks noChangeArrowheads="1"/>
            </p:cNvSpPr>
            <p:nvPr/>
          </p:nvSpPr>
          <p:spPr bwMode="auto">
            <a:xfrm>
              <a:off x="4382" y="1216"/>
              <a:ext cx="894" cy="894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6" name="Oval 10"/>
            <p:cNvSpPr>
              <a:spLocks noChangeArrowheads="1"/>
            </p:cNvSpPr>
            <p:nvPr/>
          </p:nvSpPr>
          <p:spPr bwMode="auto">
            <a:xfrm>
              <a:off x="4693" y="1572"/>
              <a:ext cx="425" cy="396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37" name="Group 11"/>
            <p:cNvGrpSpPr>
              <a:grpSpLocks/>
            </p:cNvGrpSpPr>
            <p:nvPr/>
          </p:nvGrpSpPr>
          <p:grpSpPr bwMode="auto">
            <a:xfrm>
              <a:off x="4800" y="1616"/>
              <a:ext cx="63" cy="295"/>
              <a:chOff x="4870" y="1616"/>
              <a:chExt cx="63" cy="295"/>
            </a:xfrm>
          </p:grpSpPr>
          <p:sp>
            <p:nvSpPr>
              <p:cNvPr id="27742" name="Line 12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3" name="Oval 13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4" name="Oval 14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38" name="Group 15"/>
            <p:cNvGrpSpPr>
              <a:grpSpLocks/>
            </p:cNvGrpSpPr>
            <p:nvPr/>
          </p:nvGrpSpPr>
          <p:grpSpPr bwMode="auto">
            <a:xfrm>
              <a:off x="4966" y="1632"/>
              <a:ext cx="63" cy="295"/>
              <a:chOff x="4870" y="1616"/>
              <a:chExt cx="63" cy="295"/>
            </a:xfrm>
          </p:grpSpPr>
          <p:sp>
            <p:nvSpPr>
              <p:cNvPr id="27739" name="Line 16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0" name="Oval 17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1" name="Oval 18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6" name="Oval 19"/>
          <p:cNvSpPr>
            <a:spLocks noChangeArrowheads="1"/>
          </p:cNvSpPr>
          <p:nvPr/>
        </p:nvSpPr>
        <p:spPr bwMode="auto">
          <a:xfrm>
            <a:off x="3762375" y="180975"/>
            <a:ext cx="1419225" cy="1419225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20"/>
          <p:cNvSpPr>
            <a:spLocks noChangeArrowheads="1"/>
          </p:cNvSpPr>
          <p:nvPr/>
        </p:nvSpPr>
        <p:spPr bwMode="auto">
          <a:xfrm>
            <a:off x="4097338" y="603250"/>
            <a:ext cx="787400" cy="723900"/>
          </a:xfrm>
          <a:prstGeom prst="ellipse">
            <a:avLst/>
          </a:prstGeom>
          <a:solidFill>
            <a:srgbClr val="FFE9F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21"/>
          <p:cNvSpPr>
            <a:spLocks noChangeShapeType="1"/>
          </p:cNvSpPr>
          <p:nvPr/>
        </p:nvSpPr>
        <p:spPr bwMode="auto">
          <a:xfrm>
            <a:off x="4346575" y="884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22"/>
          <p:cNvSpPr>
            <a:spLocks noChangeShapeType="1"/>
          </p:cNvSpPr>
          <p:nvPr/>
        </p:nvSpPr>
        <p:spPr bwMode="auto">
          <a:xfrm>
            <a:off x="4346575" y="9509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3"/>
          <p:cNvSpPr>
            <a:spLocks noChangeShapeType="1"/>
          </p:cNvSpPr>
          <p:nvPr/>
        </p:nvSpPr>
        <p:spPr bwMode="auto">
          <a:xfrm>
            <a:off x="4346575" y="1019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4"/>
          <p:cNvSpPr>
            <a:spLocks noChangeShapeType="1"/>
          </p:cNvSpPr>
          <p:nvPr/>
        </p:nvSpPr>
        <p:spPr bwMode="auto">
          <a:xfrm>
            <a:off x="4622800" y="906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>
            <a:off x="4622800" y="973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26"/>
          <p:cNvSpPr>
            <a:spLocks noChangeShapeType="1"/>
          </p:cNvSpPr>
          <p:nvPr/>
        </p:nvSpPr>
        <p:spPr bwMode="auto">
          <a:xfrm>
            <a:off x="4622800" y="10414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27"/>
          <p:cNvSpPr>
            <a:spLocks noChangeShapeType="1"/>
          </p:cNvSpPr>
          <p:nvPr/>
        </p:nvSpPr>
        <p:spPr bwMode="auto">
          <a:xfrm flipH="1">
            <a:off x="3276600" y="6019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28"/>
          <p:cNvSpPr>
            <a:spLocks noChangeShapeType="1"/>
          </p:cNvSpPr>
          <p:nvPr/>
        </p:nvSpPr>
        <p:spPr bwMode="auto">
          <a:xfrm flipH="1" flipV="1">
            <a:off x="1676400" y="3657600"/>
            <a:ext cx="36195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29"/>
          <p:cNvSpPr>
            <a:spLocks noChangeArrowheads="1"/>
          </p:cNvSpPr>
          <p:nvPr/>
        </p:nvSpPr>
        <p:spPr bwMode="auto">
          <a:xfrm>
            <a:off x="1295400" y="5113338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G1</a:t>
            </a:r>
          </a:p>
        </p:txBody>
      </p:sp>
      <p:grpSp>
        <p:nvGrpSpPr>
          <p:cNvPr id="27667" name="Group 30"/>
          <p:cNvGrpSpPr>
            <a:grpSpLocks/>
          </p:cNvGrpSpPr>
          <p:nvPr/>
        </p:nvGrpSpPr>
        <p:grpSpPr bwMode="auto">
          <a:xfrm>
            <a:off x="1828800" y="5410200"/>
            <a:ext cx="1104900" cy="1104900"/>
            <a:chOff x="1152" y="3408"/>
            <a:chExt cx="696" cy="696"/>
          </a:xfrm>
        </p:grpSpPr>
        <p:sp>
          <p:nvSpPr>
            <p:cNvPr id="27731" name="Oval 31"/>
            <p:cNvSpPr>
              <a:spLocks noChangeArrowheads="1"/>
            </p:cNvSpPr>
            <p:nvPr/>
          </p:nvSpPr>
          <p:spPr bwMode="auto">
            <a:xfrm>
              <a:off x="1152" y="340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Oval 32"/>
            <p:cNvSpPr>
              <a:spLocks noChangeArrowheads="1"/>
            </p:cNvSpPr>
            <p:nvPr/>
          </p:nvSpPr>
          <p:spPr bwMode="auto">
            <a:xfrm>
              <a:off x="1356" y="3596"/>
              <a:ext cx="392" cy="388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Line 33"/>
            <p:cNvSpPr>
              <a:spLocks noChangeShapeType="1"/>
            </p:cNvSpPr>
            <p:nvPr/>
          </p:nvSpPr>
          <p:spPr bwMode="auto">
            <a:xfrm>
              <a:off x="1628" y="3644"/>
              <a:ext cx="0" cy="29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Line 34"/>
            <p:cNvSpPr>
              <a:spLocks noChangeShapeType="1"/>
            </p:cNvSpPr>
            <p:nvPr/>
          </p:nvSpPr>
          <p:spPr bwMode="auto">
            <a:xfrm>
              <a:off x="1502" y="3651"/>
              <a:ext cx="0" cy="2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8" name="Line 35"/>
          <p:cNvSpPr>
            <a:spLocks noChangeShapeType="1"/>
          </p:cNvSpPr>
          <p:nvPr/>
        </p:nvSpPr>
        <p:spPr bwMode="auto">
          <a:xfrm flipH="1">
            <a:off x="2133600" y="1143000"/>
            <a:ext cx="1295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Text Box 36"/>
          <p:cNvSpPr txBox="1">
            <a:spLocks noChangeArrowheads="1"/>
          </p:cNvSpPr>
          <p:nvPr/>
        </p:nvSpPr>
        <p:spPr bwMode="auto">
          <a:xfrm>
            <a:off x="3429000" y="608965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cell division</a:t>
            </a:r>
            <a:endParaRPr lang="en-US" sz="1800" b="1"/>
          </a:p>
        </p:txBody>
      </p:sp>
      <p:grpSp>
        <p:nvGrpSpPr>
          <p:cNvPr id="27670" name="Group 37"/>
          <p:cNvGrpSpPr>
            <a:grpSpLocks/>
          </p:cNvGrpSpPr>
          <p:nvPr/>
        </p:nvGrpSpPr>
        <p:grpSpPr bwMode="auto">
          <a:xfrm>
            <a:off x="228600" y="5486400"/>
            <a:ext cx="1104900" cy="1104900"/>
            <a:chOff x="988" y="118"/>
            <a:chExt cx="696" cy="696"/>
          </a:xfrm>
        </p:grpSpPr>
        <p:sp>
          <p:nvSpPr>
            <p:cNvPr id="27726" name="Oval 38"/>
            <p:cNvSpPr>
              <a:spLocks noChangeArrowheads="1"/>
            </p:cNvSpPr>
            <p:nvPr/>
          </p:nvSpPr>
          <p:spPr bwMode="auto">
            <a:xfrm>
              <a:off x="988" y="11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27" name="Group 39"/>
            <p:cNvGrpSpPr>
              <a:grpSpLocks/>
            </p:cNvGrpSpPr>
            <p:nvPr/>
          </p:nvGrpSpPr>
          <p:grpSpPr bwMode="auto">
            <a:xfrm>
              <a:off x="1144" y="332"/>
              <a:ext cx="392" cy="388"/>
              <a:chOff x="1144" y="332"/>
              <a:chExt cx="392" cy="388"/>
            </a:xfrm>
          </p:grpSpPr>
          <p:sp>
            <p:nvSpPr>
              <p:cNvPr id="27728" name="Oval 40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9" name="Line 41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0" name="Line 42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71" name="Oval 43"/>
          <p:cNvSpPr>
            <a:spLocks noChangeArrowheads="1"/>
          </p:cNvSpPr>
          <p:nvPr/>
        </p:nvSpPr>
        <p:spPr bwMode="auto">
          <a:xfrm>
            <a:off x="7004050" y="1828800"/>
            <a:ext cx="1638300" cy="1638300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44"/>
          <p:cNvSpPr>
            <a:spLocks noChangeShapeType="1"/>
          </p:cNvSpPr>
          <p:nvPr/>
        </p:nvSpPr>
        <p:spPr bwMode="auto">
          <a:xfrm>
            <a:off x="7800975" y="23161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45"/>
          <p:cNvSpPr>
            <a:spLocks noChangeShapeType="1"/>
          </p:cNvSpPr>
          <p:nvPr/>
        </p:nvSpPr>
        <p:spPr bwMode="auto">
          <a:xfrm>
            <a:off x="7800975" y="23828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46"/>
          <p:cNvSpPr>
            <a:spLocks noChangeShapeType="1"/>
          </p:cNvSpPr>
          <p:nvPr/>
        </p:nvSpPr>
        <p:spPr bwMode="auto">
          <a:xfrm>
            <a:off x="7800975" y="24511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5" name="Group 47"/>
          <p:cNvGrpSpPr>
            <a:grpSpLocks/>
          </p:cNvGrpSpPr>
          <p:nvPr/>
        </p:nvGrpSpPr>
        <p:grpSpPr bwMode="auto">
          <a:xfrm>
            <a:off x="7894638" y="2395538"/>
            <a:ext cx="381000" cy="520700"/>
            <a:chOff x="1608" y="3648"/>
            <a:chExt cx="240" cy="328"/>
          </a:xfrm>
        </p:grpSpPr>
        <p:sp>
          <p:nvSpPr>
            <p:cNvPr id="27723" name="Line 48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Oval 49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25" name="Line 50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6" name="Line 51"/>
          <p:cNvSpPr>
            <a:spLocks noChangeShapeType="1"/>
          </p:cNvSpPr>
          <p:nvPr/>
        </p:nvSpPr>
        <p:spPr bwMode="auto">
          <a:xfrm>
            <a:off x="7800975" y="28495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52"/>
          <p:cNvSpPr>
            <a:spLocks noChangeShapeType="1"/>
          </p:cNvSpPr>
          <p:nvPr/>
        </p:nvSpPr>
        <p:spPr bwMode="auto">
          <a:xfrm>
            <a:off x="7800975" y="2916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53"/>
          <p:cNvSpPr>
            <a:spLocks noChangeShapeType="1"/>
          </p:cNvSpPr>
          <p:nvPr/>
        </p:nvSpPr>
        <p:spPr bwMode="auto">
          <a:xfrm>
            <a:off x="7800975" y="29845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9" name="Group 54"/>
          <p:cNvGrpSpPr>
            <a:grpSpLocks/>
          </p:cNvGrpSpPr>
          <p:nvPr/>
        </p:nvGrpSpPr>
        <p:grpSpPr bwMode="auto">
          <a:xfrm flipH="1">
            <a:off x="7399338" y="2395538"/>
            <a:ext cx="381000" cy="520700"/>
            <a:chOff x="1608" y="3648"/>
            <a:chExt cx="240" cy="328"/>
          </a:xfrm>
        </p:grpSpPr>
        <p:sp>
          <p:nvSpPr>
            <p:cNvPr id="27720" name="Line 55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6" name="Oval 56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22" name="Line 57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80" name="Group 58"/>
          <p:cNvGrpSpPr>
            <a:grpSpLocks/>
          </p:cNvGrpSpPr>
          <p:nvPr/>
        </p:nvGrpSpPr>
        <p:grpSpPr bwMode="auto">
          <a:xfrm>
            <a:off x="5638800" y="5143500"/>
            <a:ext cx="1638300" cy="1638300"/>
            <a:chOff x="459" y="1134"/>
            <a:chExt cx="1032" cy="1032"/>
          </a:xfrm>
        </p:grpSpPr>
        <p:sp>
          <p:nvSpPr>
            <p:cNvPr id="27711" name="Oval 59"/>
            <p:cNvSpPr>
              <a:spLocks noChangeArrowheads="1"/>
            </p:cNvSpPr>
            <p:nvPr/>
          </p:nvSpPr>
          <p:spPr bwMode="auto">
            <a:xfrm>
              <a:off x="459" y="1134"/>
              <a:ext cx="1032" cy="1032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12" name="Group 60"/>
            <p:cNvGrpSpPr>
              <a:grpSpLocks/>
            </p:cNvGrpSpPr>
            <p:nvPr/>
          </p:nvGrpSpPr>
          <p:grpSpPr bwMode="auto">
            <a:xfrm>
              <a:off x="560" y="1484"/>
              <a:ext cx="392" cy="388"/>
              <a:chOff x="1144" y="332"/>
              <a:chExt cx="392" cy="388"/>
            </a:xfrm>
          </p:grpSpPr>
          <p:sp>
            <p:nvSpPr>
              <p:cNvPr id="27717" name="Oval 61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8" name="Line 62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9" name="Line 63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13" name="Group 64"/>
            <p:cNvGrpSpPr>
              <a:grpSpLocks/>
            </p:cNvGrpSpPr>
            <p:nvPr/>
          </p:nvGrpSpPr>
          <p:grpSpPr bwMode="auto">
            <a:xfrm>
              <a:off x="1024" y="1484"/>
              <a:ext cx="392" cy="388"/>
              <a:chOff x="1144" y="332"/>
              <a:chExt cx="392" cy="388"/>
            </a:xfrm>
          </p:grpSpPr>
          <p:sp>
            <p:nvSpPr>
              <p:cNvPr id="27714" name="Oval 65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5" name="Line 66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6" name="Line 67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81" name="Text Box 68"/>
          <p:cNvSpPr txBox="1">
            <a:spLocks noChangeArrowheads="1"/>
          </p:cNvSpPr>
          <p:nvPr/>
        </p:nvSpPr>
        <p:spPr bwMode="auto">
          <a:xfrm>
            <a:off x="1371600" y="57546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+</a:t>
            </a:r>
          </a:p>
        </p:txBody>
      </p:sp>
      <p:sp>
        <p:nvSpPr>
          <p:cNvPr id="27682" name="Text Box 69"/>
          <p:cNvSpPr txBox="1">
            <a:spLocks noChangeArrowheads="1"/>
          </p:cNvSpPr>
          <p:nvPr/>
        </p:nvSpPr>
        <p:spPr bwMode="auto">
          <a:xfrm>
            <a:off x="7164388" y="349885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Metaphase</a:t>
            </a:r>
          </a:p>
        </p:txBody>
      </p:sp>
      <p:sp>
        <p:nvSpPr>
          <p:cNvPr id="27683" name="Text Box 70"/>
          <p:cNvSpPr txBox="1">
            <a:spLocks noChangeArrowheads="1"/>
          </p:cNvSpPr>
          <p:nvPr/>
        </p:nvSpPr>
        <p:spPr bwMode="auto">
          <a:xfrm>
            <a:off x="7277100" y="456565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Anaphase</a:t>
            </a:r>
          </a:p>
        </p:txBody>
      </p:sp>
      <p:sp>
        <p:nvSpPr>
          <p:cNvPr id="27684" name="Text Box 71"/>
          <p:cNvSpPr txBox="1">
            <a:spLocks noChangeArrowheads="1"/>
          </p:cNvSpPr>
          <p:nvPr/>
        </p:nvSpPr>
        <p:spPr bwMode="auto">
          <a:xfrm>
            <a:off x="7251700" y="570865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Telophase</a:t>
            </a:r>
          </a:p>
        </p:txBody>
      </p:sp>
      <p:sp>
        <p:nvSpPr>
          <p:cNvPr id="27685" name="Text Box 72"/>
          <p:cNvSpPr txBox="1">
            <a:spLocks noChangeArrowheads="1"/>
          </p:cNvSpPr>
          <p:nvPr/>
        </p:nvSpPr>
        <p:spPr bwMode="auto">
          <a:xfrm>
            <a:off x="6354763" y="121285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Prophase</a:t>
            </a:r>
          </a:p>
        </p:txBody>
      </p:sp>
      <p:sp>
        <p:nvSpPr>
          <p:cNvPr id="27686" name="Line 73"/>
          <p:cNvSpPr>
            <a:spLocks noChangeShapeType="1"/>
          </p:cNvSpPr>
          <p:nvPr/>
        </p:nvSpPr>
        <p:spPr bwMode="auto">
          <a:xfrm>
            <a:off x="4341813" y="8128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74"/>
          <p:cNvSpPr>
            <a:spLocks noChangeShapeType="1"/>
          </p:cNvSpPr>
          <p:nvPr/>
        </p:nvSpPr>
        <p:spPr bwMode="auto">
          <a:xfrm>
            <a:off x="4337050" y="74612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75"/>
          <p:cNvSpPr>
            <a:spLocks noChangeShapeType="1"/>
          </p:cNvSpPr>
          <p:nvPr/>
        </p:nvSpPr>
        <p:spPr bwMode="auto">
          <a:xfrm>
            <a:off x="4337050" y="1160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Line 76"/>
          <p:cNvSpPr>
            <a:spLocks noChangeShapeType="1"/>
          </p:cNvSpPr>
          <p:nvPr/>
        </p:nvSpPr>
        <p:spPr bwMode="auto">
          <a:xfrm>
            <a:off x="4332288" y="109378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77"/>
          <p:cNvSpPr>
            <a:spLocks noChangeShapeType="1"/>
          </p:cNvSpPr>
          <p:nvPr/>
        </p:nvSpPr>
        <p:spPr bwMode="auto">
          <a:xfrm>
            <a:off x="4430713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78"/>
          <p:cNvSpPr>
            <a:spLocks noChangeShapeType="1"/>
          </p:cNvSpPr>
          <p:nvPr/>
        </p:nvSpPr>
        <p:spPr bwMode="auto">
          <a:xfrm>
            <a:off x="4325938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Line 79"/>
          <p:cNvSpPr>
            <a:spLocks noChangeShapeType="1"/>
          </p:cNvSpPr>
          <p:nvPr/>
        </p:nvSpPr>
        <p:spPr bwMode="auto">
          <a:xfrm>
            <a:off x="4614863" y="83185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Line 80"/>
          <p:cNvSpPr>
            <a:spLocks noChangeShapeType="1"/>
          </p:cNvSpPr>
          <p:nvPr/>
        </p:nvSpPr>
        <p:spPr bwMode="auto">
          <a:xfrm>
            <a:off x="4610100" y="765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Line 81"/>
          <p:cNvSpPr>
            <a:spLocks noChangeShapeType="1"/>
          </p:cNvSpPr>
          <p:nvPr/>
        </p:nvSpPr>
        <p:spPr bwMode="auto">
          <a:xfrm>
            <a:off x="4610100" y="11842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Line 82"/>
          <p:cNvSpPr>
            <a:spLocks noChangeShapeType="1"/>
          </p:cNvSpPr>
          <p:nvPr/>
        </p:nvSpPr>
        <p:spPr bwMode="auto">
          <a:xfrm>
            <a:off x="4605338" y="11176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Line 83"/>
          <p:cNvSpPr>
            <a:spLocks noChangeShapeType="1"/>
          </p:cNvSpPr>
          <p:nvPr/>
        </p:nvSpPr>
        <p:spPr bwMode="auto">
          <a:xfrm>
            <a:off x="4706938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Line 84"/>
          <p:cNvSpPr>
            <a:spLocks noChangeShapeType="1"/>
          </p:cNvSpPr>
          <p:nvPr/>
        </p:nvSpPr>
        <p:spPr bwMode="auto">
          <a:xfrm>
            <a:off x="4602163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Line 85"/>
          <p:cNvSpPr>
            <a:spLocks noChangeShapeType="1"/>
          </p:cNvSpPr>
          <p:nvPr/>
        </p:nvSpPr>
        <p:spPr bwMode="auto">
          <a:xfrm>
            <a:off x="7804150" y="22463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86"/>
          <p:cNvSpPr>
            <a:spLocks noChangeShapeType="1"/>
          </p:cNvSpPr>
          <p:nvPr/>
        </p:nvSpPr>
        <p:spPr bwMode="auto">
          <a:xfrm>
            <a:off x="7799388" y="21796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87"/>
          <p:cNvSpPr>
            <a:spLocks noChangeShapeType="1"/>
          </p:cNvSpPr>
          <p:nvPr/>
        </p:nvSpPr>
        <p:spPr bwMode="auto">
          <a:xfrm>
            <a:off x="7799388" y="25987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88"/>
          <p:cNvSpPr>
            <a:spLocks noChangeShapeType="1"/>
          </p:cNvSpPr>
          <p:nvPr/>
        </p:nvSpPr>
        <p:spPr bwMode="auto">
          <a:xfrm>
            <a:off x="7794625" y="25320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89"/>
          <p:cNvSpPr>
            <a:spLocks noChangeShapeType="1"/>
          </p:cNvSpPr>
          <p:nvPr/>
        </p:nvSpPr>
        <p:spPr bwMode="auto">
          <a:xfrm>
            <a:off x="7885113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90"/>
          <p:cNvSpPr>
            <a:spLocks noChangeShapeType="1"/>
          </p:cNvSpPr>
          <p:nvPr/>
        </p:nvSpPr>
        <p:spPr bwMode="auto">
          <a:xfrm>
            <a:off x="7780338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91"/>
          <p:cNvSpPr>
            <a:spLocks noChangeShapeType="1"/>
          </p:cNvSpPr>
          <p:nvPr/>
        </p:nvSpPr>
        <p:spPr bwMode="auto">
          <a:xfrm>
            <a:off x="7799388" y="277971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92"/>
          <p:cNvSpPr>
            <a:spLocks noChangeShapeType="1"/>
          </p:cNvSpPr>
          <p:nvPr/>
        </p:nvSpPr>
        <p:spPr bwMode="auto">
          <a:xfrm>
            <a:off x="7794625" y="27130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Line 93"/>
          <p:cNvSpPr>
            <a:spLocks noChangeShapeType="1"/>
          </p:cNvSpPr>
          <p:nvPr/>
        </p:nvSpPr>
        <p:spPr bwMode="auto">
          <a:xfrm>
            <a:off x="7794625" y="3132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Line 94"/>
          <p:cNvSpPr>
            <a:spLocks noChangeShapeType="1"/>
          </p:cNvSpPr>
          <p:nvPr/>
        </p:nvSpPr>
        <p:spPr bwMode="auto">
          <a:xfrm>
            <a:off x="7789863" y="306546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8" name="Line 95"/>
          <p:cNvSpPr>
            <a:spLocks noChangeShapeType="1"/>
          </p:cNvSpPr>
          <p:nvPr/>
        </p:nvSpPr>
        <p:spPr bwMode="auto">
          <a:xfrm>
            <a:off x="7885113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96"/>
          <p:cNvSpPr>
            <a:spLocks noChangeShapeType="1"/>
          </p:cNvSpPr>
          <p:nvPr/>
        </p:nvSpPr>
        <p:spPr bwMode="auto">
          <a:xfrm>
            <a:off x="7780338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Text Box 97"/>
          <p:cNvSpPr txBox="1">
            <a:spLocks noChangeArrowheads="1"/>
          </p:cNvSpPr>
          <p:nvPr/>
        </p:nvSpPr>
        <p:spPr bwMode="auto">
          <a:xfrm>
            <a:off x="2209800" y="2401888"/>
            <a:ext cx="4648200" cy="24923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Alternation of DNA synthesis and mitosis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Checkpoints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Balanced growth and division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Robust yet noisy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Cln2</a:t>
            </a:r>
          </a:p>
        </p:txBody>
      </p:sp>
      <p:sp>
        <p:nvSpPr>
          <p:cNvPr id="28678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447800" y="3473450"/>
            <a:ext cx="2819400" cy="2593975"/>
          </a:xfrm>
          <a:custGeom>
            <a:avLst/>
            <a:gdLst>
              <a:gd name="T0" fmla="*/ 2147483647 w 1776"/>
              <a:gd name="T1" fmla="*/ 2147483647 h 1634"/>
              <a:gd name="T2" fmla="*/ 2147483647 w 1776"/>
              <a:gd name="T3" fmla="*/ 2147483647 h 1634"/>
              <a:gd name="T4" fmla="*/ 2147483647 w 1776"/>
              <a:gd name="T5" fmla="*/ 2147483647 h 1634"/>
              <a:gd name="T6" fmla="*/ 2147483647 w 1776"/>
              <a:gd name="T7" fmla="*/ 2147483647 h 1634"/>
              <a:gd name="T8" fmla="*/ 2147483647 w 1776"/>
              <a:gd name="T9" fmla="*/ 2147483647 h 1634"/>
              <a:gd name="T10" fmla="*/ 2147483647 w 1776"/>
              <a:gd name="T11" fmla="*/ 2147483647 h 1634"/>
              <a:gd name="T12" fmla="*/ 0 w 1776"/>
              <a:gd name="T13" fmla="*/ 2147483647 h 1634"/>
              <a:gd name="T14" fmla="*/ 2147483647 w 1776"/>
              <a:gd name="T15" fmla="*/ 2147483647 h 1634"/>
              <a:gd name="T16" fmla="*/ 2147483647 w 1776"/>
              <a:gd name="T17" fmla="*/ 2147483647 h 1634"/>
              <a:gd name="T18" fmla="*/ 2147483647 w 1776"/>
              <a:gd name="T19" fmla="*/ 2147483647 h 1634"/>
              <a:gd name="T20" fmla="*/ 2147483647 w 1776"/>
              <a:gd name="T21" fmla="*/ 0 h 1634"/>
              <a:gd name="T22" fmla="*/ 2147483647 w 1776"/>
              <a:gd name="T23" fmla="*/ 0 h 1634"/>
              <a:gd name="T24" fmla="*/ 2147483647 w 1776"/>
              <a:gd name="T25" fmla="*/ 2147483647 h 1634"/>
              <a:gd name="T26" fmla="*/ 2147483647 w 1776"/>
              <a:gd name="T27" fmla="*/ 2147483647 h 16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6" h="1634">
                <a:moveTo>
                  <a:pt x="1776" y="1634"/>
                </a:moveTo>
                <a:cubicBezTo>
                  <a:pt x="1689" y="1629"/>
                  <a:pt x="1424" y="1622"/>
                  <a:pt x="1256" y="1602"/>
                </a:cubicBezTo>
                <a:cubicBezTo>
                  <a:pt x="1088" y="1582"/>
                  <a:pt x="912" y="1560"/>
                  <a:pt x="768" y="1511"/>
                </a:cubicBezTo>
                <a:cubicBezTo>
                  <a:pt x="624" y="1462"/>
                  <a:pt x="496" y="1396"/>
                  <a:pt x="389" y="1311"/>
                </a:cubicBezTo>
                <a:cubicBezTo>
                  <a:pt x="282" y="1226"/>
                  <a:pt x="186" y="1091"/>
                  <a:pt x="129" y="1002"/>
                </a:cubicBezTo>
                <a:cubicBezTo>
                  <a:pt x="72" y="913"/>
                  <a:pt x="69" y="875"/>
                  <a:pt x="48" y="776"/>
                </a:cubicBezTo>
                <a:cubicBezTo>
                  <a:pt x="27" y="677"/>
                  <a:pt x="0" y="517"/>
                  <a:pt x="0" y="408"/>
                </a:cubicBezTo>
                <a:cubicBezTo>
                  <a:pt x="0" y="299"/>
                  <a:pt x="16" y="184"/>
                  <a:pt x="48" y="122"/>
                </a:cubicBezTo>
                <a:cubicBezTo>
                  <a:pt x="80" y="61"/>
                  <a:pt x="96" y="60"/>
                  <a:pt x="192" y="41"/>
                </a:cubicBezTo>
                <a:lnTo>
                  <a:pt x="624" y="5"/>
                </a:lnTo>
                <a:lnTo>
                  <a:pt x="864" y="0"/>
                </a:lnTo>
                <a:lnTo>
                  <a:pt x="1104" y="0"/>
                </a:lnTo>
                <a:lnTo>
                  <a:pt x="1448" y="17"/>
                </a:lnTo>
                <a:cubicBezTo>
                  <a:pt x="1560" y="24"/>
                  <a:pt x="1708" y="36"/>
                  <a:pt x="1776" y="41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 flipH="1">
            <a:off x="4357688" y="3571875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Cdc14</a:t>
            </a:r>
          </a:p>
        </p:txBody>
      </p:sp>
      <p:sp>
        <p:nvSpPr>
          <p:cNvPr id="28686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5029200" y="3549650"/>
            <a:ext cx="2819400" cy="2547938"/>
          </a:xfrm>
          <a:custGeom>
            <a:avLst/>
            <a:gdLst>
              <a:gd name="T0" fmla="*/ 0 w 1776"/>
              <a:gd name="T1" fmla="*/ 0 h 1605"/>
              <a:gd name="T2" fmla="*/ 2147483647 w 1776"/>
              <a:gd name="T3" fmla="*/ 2147483647 h 1605"/>
              <a:gd name="T4" fmla="*/ 2147483647 w 1776"/>
              <a:gd name="T5" fmla="*/ 2147483647 h 1605"/>
              <a:gd name="T6" fmla="*/ 2147483647 w 1776"/>
              <a:gd name="T7" fmla="*/ 2147483647 h 1605"/>
              <a:gd name="T8" fmla="*/ 2147483647 w 1776"/>
              <a:gd name="T9" fmla="*/ 2147483647 h 1605"/>
              <a:gd name="T10" fmla="*/ 2147483647 w 1776"/>
              <a:gd name="T11" fmla="*/ 2147483647 h 1605"/>
              <a:gd name="T12" fmla="*/ 2147483647 w 1776"/>
              <a:gd name="T13" fmla="*/ 2147483647 h 1605"/>
              <a:gd name="T14" fmla="*/ 2147483647 w 1776"/>
              <a:gd name="T15" fmla="*/ 2147483647 h 1605"/>
              <a:gd name="T16" fmla="*/ 2147483647 w 1776"/>
              <a:gd name="T17" fmla="*/ 2147483647 h 1605"/>
              <a:gd name="T18" fmla="*/ 2147483647 w 1776"/>
              <a:gd name="T19" fmla="*/ 2147483647 h 1605"/>
              <a:gd name="T20" fmla="*/ 2147483647 w 1776"/>
              <a:gd name="T21" fmla="*/ 2147483647 h 1605"/>
              <a:gd name="T22" fmla="*/ 2147483647 w 1776"/>
              <a:gd name="T23" fmla="*/ 2147483647 h 1605"/>
              <a:gd name="T24" fmla="*/ 2147483647 w 1776"/>
              <a:gd name="T25" fmla="*/ 2147483647 h 1605"/>
              <a:gd name="T26" fmla="*/ 2147483647 w 1776"/>
              <a:gd name="T27" fmla="*/ 2147483647 h 1605"/>
              <a:gd name="T28" fmla="*/ 0 w 1776"/>
              <a:gd name="T29" fmla="*/ 2147483647 h 16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6" h="1605">
                <a:moveTo>
                  <a:pt x="0" y="0"/>
                </a:moveTo>
                <a:cubicBezTo>
                  <a:pt x="180" y="10"/>
                  <a:pt x="360" y="20"/>
                  <a:pt x="528" y="40"/>
                </a:cubicBezTo>
                <a:cubicBezTo>
                  <a:pt x="696" y="60"/>
                  <a:pt x="856" y="79"/>
                  <a:pt x="1008" y="120"/>
                </a:cubicBezTo>
                <a:cubicBezTo>
                  <a:pt x="1160" y="161"/>
                  <a:pt x="1340" y="224"/>
                  <a:pt x="1440" y="285"/>
                </a:cubicBezTo>
                <a:cubicBezTo>
                  <a:pt x="1540" y="346"/>
                  <a:pt x="1559" y="397"/>
                  <a:pt x="1607" y="489"/>
                </a:cubicBezTo>
                <a:cubicBezTo>
                  <a:pt x="1655" y="581"/>
                  <a:pt x="1700" y="721"/>
                  <a:pt x="1728" y="839"/>
                </a:cubicBezTo>
                <a:cubicBezTo>
                  <a:pt x="1756" y="957"/>
                  <a:pt x="1776" y="1092"/>
                  <a:pt x="1776" y="1199"/>
                </a:cubicBezTo>
                <a:cubicBezTo>
                  <a:pt x="1776" y="1305"/>
                  <a:pt x="1760" y="1419"/>
                  <a:pt x="1728" y="1478"/>
                </a:cubicBezTo>
                <a:cubicBezTo>
                  <a:pt x="1696" y="1538"/>
                  <a:pt x="1640" y="1538"/>
                  <a:pt x="1584" y="1558"/>
                </a:cubicBezTo>
                <a:cubicBezTo>
                  <a:pt x="1528" y="1578"/>
                  <a:pt x="1464" y="1592"/>
                  <a:pt x="1392" y="1598"/>
                </a:cubicBezTo>
                <a:cubicBezTo>
                  <a:pt x="1320" y="1605"/>
                  <a:pt x="1232" y="1598"/>
                  <a:pt x="1152" y="1598"/>
                </a:cubicBezTo>
                <a:lnTo>
                  <a:pt x="912" y="1598"/>
                </a:lnTo>
                <a:cubicBezTo>
                  <a:pt x="832" y="1598"/>
                  <a:pt x="769" y="1600"/>
                  <a:pt x="672" y="1598"/>
                </a:cubicBezTo>
                <a:lnTo>
                  <a:pt x="331" y="1585"/>
                </a:lnTo>
                <a:lnTo>
                  <a:pt x="0" y="1558"/>
                </a:ln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279400" y="1708150"/>
            <a:ext cx="2125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DNA Damage</a:t>
            </a:r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 flipH="1">
            <a:off x="990600" y="642938"/>
            <a:ext cx="1404938" cy="1050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Arc 28"/>
          <p:cNvSpPr>
            <a:spLocks/>
          </p:cNvSpPr>
          <p:nvPr/>
        </p:nvSpPr>
        <p:spPr bwMode="auto">
          <a:xfrm flipH="1" flipV="1">
            <a:off x="990600" y="2220913"/>
            <a:ext cx="1676400" cy="4027487"/>
          </a:xfrm>
          <a:custGeom>
            <a:avLst/>
            <a:gdLst>
              <a:gd name="T0" fmla="*/ 0 w 29076"/>
              <a:gd name="T1" fmla="*/ 2147483647 h 21600"/>
              <a:gd name="T2" fmla="*/ 2147483647 w 29076"/>
              <a:gd name="T3" fmla="*/ 2147483647 h 21600"/>
              <a:gd name="T4" fmla="*/ 2147483647 w 290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076" h="21600" fill="none" extrusionOk="0">
                <a:moveTo>
                  <a:pt x="0" y="1335"/>
                </a:moveTo>
                <a:cubicBezTo>
                  <a:pt x="2393" y="451"/>
                  <a:pt x="4924" y="-1"/>
                  <a:pt x="7476" y="0"/>
                </a:cubicBezTo>
                <a:cubicBezTo>
                  <a:pt x="19405" y="0"/>
                  <a:pt x="29076" y="9670"/>
                  <a:pt x="29076" y="21600"/>
                </a:cubicBezTo>
              </a:path>
              <a:path w="29076" h="21600" stroke="0" extrusionOk="0">
                <a:moveTo>
                  <a:pt x="0" y="1335"/>
                </a:moveTo>
                <a:cubicBezTo>
                  <a:pt x="2393" y="451"/>
                  <a:pt x="4924" y="-1"/>
                  <a:pt x="7476" y="0"/>
                </a:cubicBezTo>
                <a:cubicBezTo>
                  <a:pt x="19405" y="0"/>
                  <a:pt x="29076" y="9670"/>
                  <a:pt x="29076" y="21600"/>
                </a:cubicBezTo>
                <a:lnTo>
                  <a:pt x="7476" y="21600"/>
                </a:lnTo>
                <a:lnTo>
                  <a:pt x="0" y="133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514600" y="5965825"/>
            <a:ext cx="304800" cy="1301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Oval 33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6" name="Group 34"/>
          <p:cNvGrpSpPr>
            <a:grpSpLocks/>
          </p:cNvGrpSpPr>
          <p:nvPr/>
        </p:nvGrpSpPr>
        <p:grpSpPr bwMode="auto">
          <a:xfrm>
            <a:off x="2481263" y="381000"/>
            <a:ext cx="5062537" cy="2209800"/>
            <a:chOff x="1429" y="240"/>
            <a:chExt cx="3189" cy="1392"/>
          </a:xfrm>
        </p:grpSpPr>
        <p:sp>
          <p:nvSpPr>
            <p:cNvPr id="28717" name="Text Box 35"/>
            <p:cNvSpPr txBox="1">
              <a:spLocks noChangeArrowheads="1"/>
            </p:cNvSpPr>
            <p:nvPr/>
          </p:nvSpPr>
          <p:spPr bwMode="auto">
            <a:xfrm>
              <a:off x="2496" y="549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Clb2</a:t>
              </a:r>
            </a:p>
          </p:txBody>
        </p:sp>
        <p:sp>
          <p:nvSpPr>
            <p:cNvPr id="28718" name="Text Box 36"/>
            <p:cNvSpPr txBox="1">
              <a:spLocks noChangeArrowheads="1"/>
            </p:cNvSpPr>
            <p:nvPr/>
          </p:nvSpPr>
          <p:spPr bwMode="auto">
            <a:xfrm>
              <a:off x="2524" y="1344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Cdh1</a:t>
              </a:r>
            </a:p>
          </p:txBody>
        </p:sp>
        <p:sp>
          <p:nvSpPr>
            <p:cNvPr id="28719" name="Line 37"/>
            <p:cNvSpPr>
              <a:spLocks noChangeShapeType="1"/>
            </p:cNvSpPr>
            <p:nvPr/>
          </p:nvSpPr>
          <p:spPr bwMode="auto">
            <a:xfrm flipH="1">
              <a:off x="2514" y="1288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20" name="Group 38"/>
            <p:cNvGrpSpPr>
              <a:grpSpLocks/>
            </p:cNvGrpSpPr>
            <p:nvPr/>
          </p:nvGrpSpPr>
          <p:grpSpPr bwMode="auto">
            <a:xfrm flipH="1">
              <a:off x="2016" y="327"/>
              <a:ext cx="808" cy="267"/>
              <a:chOff x="2508" y="1443"/>
              <a:chExt cx="1476" cy="363"/>
            </a:xfrm>
          </p:grpSpPr>
          <p:sp>
            <p:nvSpPr>
              <p:cNvPr id="28732" name="Arc 39"/>
              <p:cNvSpPr>
                <a:spLocks/>
              </p:cNvSpPr>
              <p:nvPr/>
            </p:nvSpPr>
            <p:spPr bwMode="auto">
              <a:xfrm flipH="1">
                <a:off x="2508" y="1536"/>
                <a:ext cx="1476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Line 40"/>
              <p:cNvSpPr>
                <a:spLocks noChangeShapeType="1"/>
              </p:cNvSpPr>
              <p:nvPr/>
            </p:nvSpPr>
            <p:spPr bwMode="auto">
              <a:xfrm rot="-5400000">
                <a:off x="3888" y="1539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21" name="Text Box 41"/>
            <p:cNvSpPr txBox="1">
              <a:spLocks noChangeArrowheads="1"/>
            </p:cNvSpPr>
            <p:nvPr/>
          </p:nvSpPr>
          <p:spPr bwMode="auto">
            <a:xfrm>
              <a:off x="1430" y="255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Cln2</a:t>
              </a:r>
            </a:p>
          </p:txBody>
        </p:sp>
        <p:grpSp>
          <p:nvGrpSpPr>
            <p:cNvPr id="28722" name="Group 42"/>
            <p:cNvGrpSpPr>
              <a:grpSpLocks/>
            </p:cNvGrpSpPr>
            <p:nvPr/>
          </p:nvGrpSpPr>
          <p:grpSpPr bwMode="auto">
            <a:xfrm flipH="1">
              <a:off x="1669" y="543"/>
              <a:ext cx="770" cy="938"/>
              <a:chOff x="3696" y="1680"/>
              <a:chExt cx="528" cy="1032"/>
            </a:xfrm>
          </p:grpSpPr>
          <p:sp>
            <p:nvSpPr>
              <p:cNvPr id="28730" name="Arc 43"/>
              <p:cNvSpPr>
                <a:spLocks/>
              </p:cNvSpPr>
              <p:nvPr/>
            </p:nvSpPr>
            <p:spPr bwMode="auto">
              <a:xfrm rot="5400000">
                <a:off x="3489" y="1887"/>
                <a:ext cx="94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Line 44"/>
              <p:cNvSpPr>
                <a:spLocks noChangeShapeType="1"/>
              </p:cNvSpPr>
              <p:nvPr/>
            </p:nvSpPr>
            <p:spPr bwMode="auto">
              <a:xfrm rot="5400000" flipH="1">
                <a:off x="3600" y="261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23" name="Arc 45"/>
            <p:cNvSpPr>
              <a:spLocks/>
            </p:cNvSpPr>
            <p:nvPr/>
          </p:nvSpPr>
          <p:spPr bwMode="auto">
            <a:xfrm flipH="1">
              <a:off x="2951" y="287"/>
              <a:ext cx="1021" cy="308"/>
            </a:xfrm>
            <a:custGeom>
              <a:avLst/>
              <a:gdLst>
                <a:gd name="T0" fmla="*/ 0 w 29572"/>
                <a:gd name="T1" fmla="*/ 0 h 21600"/>
                <a:gd name="T2" fmla="*/ 0 w 29572"/>
                <a:gd name="T3" fmla="*/ 0 h 21600"/>
                <a:gd name="T4" fmla="*/ 0 w 295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572" h="21600" fill="none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</a:path>
                <a:path w="29572" h="21600" stroke="0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  <a:lnTo>
                    <a:pt x="7972" y="21600"/>
                  </a:lnTo>
                  <a:lnTo>
                    <a:pt x="-1" y="1524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lg" len="lg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Text Box 46"/>
            <p:cNvSpPr txBox="1">
              <a:spLocks noChangeArrowheads="1"/>
            </p:cNvSpPr>
            <p:nvPr/>
          </p:nvSpPr>
          <p:spPr bwMode="auto">
            <a:xfrm>
              <a:off x="3925" y="240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Cdc14</a:t>
              </a:r>
            </a:p>
          </p:txBody>
        </p:sp>
        <p:sp>
          <p:nvSpPr>
            <p:cNvPr id="28725" name="Arc 47"/>
            <p:cNvSpPr>
              <a:spLocks/>
            </p:cNvSpPr>
            <p:nvPr/>
          </p:nvSpPr>
          <p:spPr bwMode="auto">
            <a:xfrm flipV="1">
              <a:off x="3216" y="487"/>
              <a:ext cx="871" cy="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Line 48"/>
            <p:cNvSpPr>
              <a:spLocks noChangeShapeType="1"/>
            </p:cNvSpPr>
            <p:nvPr/>
          </p:nvSpPr>
          <p:spPr bwMode="auto">
            <a:xfrm rot="-5400000">
              <a:off x="1323" y="409"/>
              <a:ext cx="2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Arc 49"/>
            <p:cNvSpPr>
              <a:spLocks/>
            </p:cNvSpPr>
            <p:nvPr/>
          </p:nvSpPr>
          <p:spPr bwMode="auto">
            <a:xfrm flipH="1">
              <a:off x="2456" y="816"/>
              <a:ext cx="251" cy="472"/>
            </a:xfrm>
            <a:custGeom>
              <a:avLst/>
              <a:gdLst>
                <a:gd name="T0" fmla="*/ 0 w 21600"/>
                <a:gd name="T1" fmla="*/ 0 h 39848"/>
                <a:gd name="T2" fmla="*/ 0 w 21600"/>
                <a:gd name="T3" fmla="*/ 0 h 39848"/>
                <a:gd name="T4" fmla="*/ 0 w 21600"/>
                <a:gd name="T5" fmla="*/ 0 h 39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9848" fill="none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</a:path>
                <a:path w="21600" h="39848" stroke="0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  <a:lnTo>
                    <a:pt x="0" y="21017"/>
                  </a:lnTo>
                  <a:lnTo>
                    <a:pt x="4986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50"/>
            <p:cNvSpPr>
              <a:spLocks noChangeShapeType="1"/>
            </p:cNvSpPr>
            <p:nvPr/>
          </p:nvSpPr>
          <p:spPr bwMode="auto">
            <a:xfrm flipV="1">
              <a:off x="2922" y="785"/>
              <a:ext cx="12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Arc 51"/>
            <p:cNvSpPr>
              <a:spLocks/>
            </p:cNvSpPr>
            <p:nvPr/>
          </p:nvSpPr>
          <p:spPr bwMode="auto">
            <a:xfrm flipV="1">
              <a:off x="2886" y="788"/>
              <a:ext cx="209" cy="518"/>
            </a:xfrm>
            <a:custGeom>
              <a:avLst/>
              <a:gdLst>
                <a:gd name="T0" fmla="*/ 0 w 21600"/>
                <a:gd name="T1" fmla="*/ 0 h 37110"/>
                <a:gd name="T2" fmla="*/ 0 w 21600"/>
                <a:gd name="T3" fmla="*/ 0 h 37110"/>
                <a:gd name="T4" fmla="*/ 0 w 21600"/>
                <a:gd name="T5" fmla="*/ 0 h 37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7110" fill="none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</a:path>
                <a:path w="21600" h="37110" stroke="0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  <a:lnTo>
                    <a:pt x="0" y="17745"/>
                  </a:lnTo>
                  <a:lnTo>
                    <a:pt x="12315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07" name="Line 52"/>
          <p:cNvSpPr>
            <a:spLocks noChangeShapeType="1"/>
          </p:cNvSpPr>
          <p:nvPr/>
        </p:nvSpPr>
        <p:spPr bwMode="auto">
          <a:xfrm flipH="1" flipV="1">
            <a:off x="1577975" y="4911725"/>
            <a:ext cx="107950" cy="2063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8" name="Line 53"/>
          <p:cNvSpPr>
            <a:spLocks noChangeShapeType="1"/>
          </p:cNvSpPr>
          <p:nvPr/>
        </p:nvSpPr>
        <p:spPr bwMode="auto">
          <a:xfrm>
            <a:off x="7654925" y="4489450"/>
            <a:ext cx="73025" cy="22066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09" name="Line 54"/>
          <p:cNvSpPr>
            <a:spLocks noChangeShapeType="1"/>
          </p:cNvSpPr>
          <p:nvPr/>
        </p:nvSpPr>
        <p:spPr bwMode="auto">
          <a:xfrm flipH="1" flipV="1">
            <a:off x="2701925" y="5888038"/>
            <a:ext cx="250825" cy="587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10" name="Line 55"/>
          <p:cNvSpPr>
            <a:spLocks noChangeShapeType="1"/>
          </p:cNvSpPr>
          <p:nvPr/>
        </p:nvSpPr>
        <p:spPr bwMode="auto">
          <a:xfrm>
            <a:off x="6283325" y="3665538"/>
            <a:ext cx="225425" cy="444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6296" name="Group 56"/>
          <p:cNvGrpSpPr>
            <a:grpSpLocks/>
          </p:cNvGrpSpPr>
          <p:nvPr/>
        </p:nvGrpSpPr>
        <p:grpSpPr bwMode="auto">
          <a:xfrm>
            <a:off x="5221288" y="457200"/>
            <a:ext cx="3846512" cy="2947988"/>
            <a:chOff x="3168" y="303"/>
            <a:chExt cx="2423" cy="1857"/>
          </a:xfrm>
        </p:grpSpPr>
        <p:sp>
          <p:nvSpPr>
            <p:cNvPr id="28712" name="Arc 57"/>
            <p:cNvSpPr>
              <a:spLocks/>
            </p:cNvSpPr>
            <p:nvPr/>
          </p:nvSpPr>
          <p:spPr bwMode="auto">
            <a:xfrm>
              <a:off x="4639" y="406"/>
              <a:ext cx="449" cy="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58"/>
            <p:cNvSpPr>
              <a:spLocks noChangeShapeType="1"/>
            </p:cNvSpPr>
            <p:nvPr/>
          </p:nvSpPr>
          <p:spPr bwMode="auto">
            <a:xfrm rot="5400000" flipH="1">
              <a:off x="4532" y="410"/>
              <a:ext cx="2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Arc 59"/>
            <p:cNvSpPr>
              <a:spLocks/>
            </p:cNvSpPr>
            <p:nvPr/>
          </p:nvSpPr>
          <p:spPr bwMode="auto">
            <a:xfrm flipH="1">
              <a:off x="3264" y="1392"/>
              <a:ext cx="1008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60"/>
            <p:cNvSpPr>
              <a:spLocks noChangeShapeType="1"/>
            </p:cNvSpPr>
            <p:nvPr/>
          </p:nvSpPr>
          <p:spPr bwMode="auto">
            <a:xfrm>
              <a:off x="3168" y="2160"/>
              <a:ext cx="19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Text Box 61"/>
            <p:cNvSpPr txBox="1">
              <a:spLocks noChangeArrowheads="1"/>
            </p:cNvSpPr>
            <p:nvPr/>
          </p:nvSpPr>
          <p:spPr bwMode="auto">
            <a:xfrm>
              <a:off x="4231" y="705"/>
              <a:ext cx="1360" cy="7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400" b="1"/>
                <a:t>Chromosome</a:t>
              </a:r>
              <a:endParaRPr lang="en-US" sz="2400" b="1"/>
            </a:p>
            <a:p>
              <a:r>
                <a:rPr lang="en-US" sz="2400" b="1"/>
                <a:t>Alignment</a:t>
              </a:r>
            </a:p>
            <a:p>
              <a:r>
                <a:rPr lang="en-US" sz="2400" b="1"/>
                <a:t>Problems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H="1">
            <a:off x="4643438" y="3197225"/>
            <a:ext cx="0" cy="2982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685800" y="6180138"/>
            <a:ext cx="3957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flipH="1">
            <a:off x="4303713" y="27432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Clb2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3079750" y="627856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Cln2</a:t>
            </a:r>
          </a:p>
        </p:txBody>
      </p:sp>
      <p:sp>
        <p:nvSpPr>
          <p:cNvPr id="29702" name="Arc 6"/>
          <p:cNvSpPr>
            <a:spLocks/>
          </p:cNvSpPr>
          <p:nvPr/>
        </p:nvSpPr>
        <p:spPr bwMode="auto">
          <a:xfrm rot="16200000" flipH="1">
            <a:off x="2924968" y="4263232"/>
            <a:ext cx="779463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rc 7"/>
          <p:cNvSpPr>
            <a:spLocks/>
          </p:cNvSpPr>
          <p:nvPr/>
        </p:nvSpPr>
        <p:spPr bwMode="auto">
          <a:xfrm rot="5400000" flipH="1" flipV="1">
            <a:off x="3030537" y="3640138"/>
            <a:ext cx="5683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 flipV="1">
            <a:off x="850900" y="3521075"/>
            <a:ext cx="3797300" cy="13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1447800" y="3473450"/>
            <a:ext cx="2819400" cy="2593975"/>
          </a:xfrm>
          <a:custGeom>
            <a:avLst/>
            <a:gdLst>
              <a:gd name="T0" fmla="*/ 2147483647 w 1776"/>
              <a:gd name="T1" fmla="*/ 2147483647 h 1634"/>
              <a:gd name="T2" fmla="*/ 2147483647 w 1776"/>
              <a:gd name="T3" fmla="*/ 2147483647 h 1634"/>
              <a:gd name="T4" fmla="*/ 2147483647 w 1776"/>
              <a:gd name="T5" fmla="*/ 2147483647 h 1634"/>
              <a:gd name="T6" fmla="*/ 2147483647 w 1776"/>
              <a:gd name="T7" fmla="*/ 2147483647 h 1634"/>
              <a:gd name="T8" fmla="*/ 2147483647 w 1776"/>
              <a:gd name="T9" fmla="*/ 2147483647 h 1634"/>
              <a:gd name="T10" fmla="*/ 2147483647 w 1776"/>
              <a:gd name="T11" fmla="*/ 2147483647 h 1634"/>
              <a:gd name="T12" fmla="*/ 0 w 1776"/>
              <a:gd name="T13" fmla="*/ 2147483647 h 1634"/>
              <a:gd name="T14" fmla="*/ 2147483647 w 1776"/>
              <a:gd name="T15" fmla="*/ 2147483647 h 1634"/>
              <a:gd name="T16" fmla="*/ 2147483647 w 1776"/>
              <a:gd name="T17" fmla="*/ 2147483647 h 1634"/>
              <a:gd name="T18" fmla="*/ 2147483647 w 1776"/>
              <a:gd name="T19" fmla="*/ 2147483647 h 1634"/>
              <a:gd name="T20" fmla="*/ 2147483647 w 1776"/>
              <a:gd name="T21" fmla="*/ 0 h 1634"/>
              <a:gd name="T22" fmla="*/ 2147483647 w 1776"/>
              <a:gd name="T23" fmla="*/ 0 h 1634"/>
              <a:gd name="T24" fmla="*/ 2147483647 w 1776"/>
              <a:gd name="T25" fmla="*/ 2147483647 h 1634"/>
              <a:gd name="T26" fmla="*/ 2147483647 w 1776"/>
              <a:gd name="T27" fmla="*/ 2147483647 h 16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76" h="1634">
                <a:moveTo>
                  <a:pt x="1776" y="1634"/>
                </a:moveTo>
                <a:cubicBezTo>
                  <a:pt x="1689" y="1629"/>
                  <a:pt x="1424" y="1622"/>
                  <a:pt x="1256" y="1602"/>
                </a:cubicBezTo>
                <a:cubicBezTo>
                  <a:pt x="1088" y="1582"/>
                  <a:pt x="912" y="1560"/>
                  <a:pt x="768" y="1511"/>
                </a:cubicBezTo>
                <a:cubicBezTo>
                  <a:pt x="624" y="1462"/>
                  <a:pt x="496" y="1396"/>
                  <a:pt x="389" y="1311"/>
                </a:cubicBezTo>
                <a:cubicBezTo>
                  <a:pt x="282" y="1226"/>
                  <a:pt x="186" y="1091"/>
                  <a:pt x="129" y="1002"/>
                </a:cubicBezTo>
                <a:cubicBezTo>
                  <a:pt x="72" y="913"/>
                  <a:pt x="69" y="875"/>
                  <a:pt x="48" y="776"/>
                </a:cubicBezTo>
                <a:cubicBezTo>
                  <a:pt x="27" y="677"/>
                  <a:pt x="0" y="517"/>
                  <a:pt x="0" y="408"/>
                </a:cubicBezTo>
                <a:cubicBezTo>
                  <a:pt x="0" y="299"/>
                  <a:pt x="16" y="184"/>
                  <a:pt x="48" y="122"/>
                </a:cubicBezTo>
                <a:cubicBezTo>
                  <a:pt x="80" y="61"/>
                  <a:pt x="96" y="60"/>
                  <a:pt x="192" y="41"/>
                </a:cubicBezTo>
                <a:lnTo>
                  <a:pt x="624" y="5"/>
                </a:lnTo>
                <a:lnTo>
                  <a:pt x="864" y="0"/>
                </a:lnTo>
                <a:lnTo>
                  <a:pt x="1104" y="0"/>
                </a:lnTo>
                <a:lnTo>
                  <a:pt x="1448" y="17"/>
                </a:lnTo>
                <a:cubicBezTo>
                  <a:pt x="1560" y="24"/>
                  <a:pt x="1708" y="36"/>
                  <a:pt x="1776" y="41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 flipH="1">
            <a:off x="4357688" y="3571875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800600" y="3200400"/>
            <a:ext cx="0" cy="299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800600" y="6197600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477000" y="62960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Cdc14</a:t>
            </a:r>
          </a:p>
        </p:txBody>
      </p:sp>
      <p:sp>
        <p:nvSpPr>
          <p:cNvPr id="29710" name="Arc 14"/>
          <p:cNvSpPr>
            <a:spLocks/>
          </p:cNvSpPr>
          <p:nvPr/>
        </p:nvSpPr>
        <p:spPr bwMode="auto">
          <a:xfrm rot="16200000" flipV="1">
            <a:off x="5780087" y="2655888"/>
            <a:ext cx="708025" cy="2667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rc 15"/>
          <p:cNvSpPr>
            <a:spLocks/>
          </p:cNvSpPr>
          <p:nvPr/>
        </p:nvSpPr>
        <p:spPr bwMode="auto">
          <a:xfrm rot="5400000">
            <a:off x="5934075" y="3195638"/>
            <a:ext cx="371475" cy="2667000"/>
          </a:xfrm>
          <a:custGeom>
            <a:avLst/>
            <a:gdLst>
              <a:gd name="T0" fmla="*/ 0 w 21600"/>
              <a:gd name="T1" fmla="*/ 0 h 21600"/>
              <a:gd name="T2" fmla="*/ 1889544425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800600" y="5967413"/>
            <a:ext cx="3429000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5029200" y="3549650"/>
            <a:ext cx="2819400" cy="2547938"/>
          </a:xfrm>
          <a:custGeom>
            <a:avLst/>
            <a:gdLst>
              <a:gd name="T0" fmla="*/ 0 w 1776"/>
              <a:gd name="T1" fmla="*/ 0 h 1605"/>
              <a:gd name="T2" fmla="*/ 2147483647 w 1776"/>
              <a:gd name="T3" fmla="*/ 2147483647 h 1605"/>
              <a:gd name="T4" fmla="*/ 2147483647 w 1776"/>
              <a:gd name="T5" fmla="*/ 2147483647 h 1605"/>
              <a:gd name="T6" fmla="*/ 2147483647 w 1776"/>
              <a:gd name="T7" fmla="*/ 2147483647 h 1605"/>
              <a:gd name="T8" fmla="*/ 2147483647 w 1776"/>
              <a:gd name="T9" fmla="*/ 2147483647 h 1605"/>
              <a:gd name="T10" fmla="*/ 2147483647 w 1776"/>
              <a:gd name="T11" fmla="*/ 2147483647 h 1605"/>
              <a:gd name="T12" fmla="*/ 2147483647 w 1776"/>
              <a:gd name="T13" fmla="*/ 2147483647 h 1605"/>
              <a:gd name="T14" fmla="*/ 2147483647 w 1776"/>
              <a:gd name="T15" fmla="*/ 2147483647 h 1605"/>
              <a:gd name="T16" fmla="*/ 2147483647 w 1776"/>
              <a:gd name="T17" fmla="*/ 2147483647 h 1605"/>
              <a:gd name="T18" fmla="*/ 2147483647 w 1776"/>
              <a:gd name="T19" fmla="*/ 2147483647 h 1605"/>
              <a:gd name="T20" fmla="*/ 2147483647 w 1776"/>
              <a:gd name="T21" fmla="*/ 2147483647 h 1605"/>
              <a:gd name="T22" fmla="*/ 2147483647 w 1776"/>
              <a:gd name="T23" fmla="*/ 2147483647 h 1605"/>
              <a:gd name="T24" fmla="*/ 2147483647 w 1776"/>
              <a:gd name="T25" fmla="*/ 2147483647 h 1605"/>
              <a:gd name="T26" fmla="*/ 2147483647 w 1776"/>
              <a:gd name="T27" fmla="*/ 2147483647 h 1605"/>
              <a:gd name="T28" fmla="*/ 0 w 1776"/>
              <a:gd name="T29" fmla="*/ 2147483647 h 16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76" h="1605">
                <a:moveTo>
                  <a:pt x="0" y="0"/>
                </a:moveTo>
                <a:cubicBezTo>
                  <a:pt x="180" y="10"/>
                  <a:pt x="360" y="20"/>
                  <a:pt x="528" y="40"/>
                </a:cubicBezTo>
                <a:cubicBezTo>
                  <a:pt x="696" y="60"/>
                  <a:pt x="856" y="79"/>
                  <a:pt x="1008" y="120"/>
                </a:cubicBezTo>
                <a:cubicBezTo>
                  <a:pt x="1160" y="161"/>
                  <a:pt x="1340" y="224"/>
                  <a:pt x="1440" y="285"/>
                </a:cubicBezTo>
                <a:cubicBezTo>
                  <a:pt x="1540" y="346"/>
                  <a:pt x="1559" y="397"/>
                  <a:pt x="1607" y="489"/>
                </a:cubicBezTo>
                <a:cubicBezTo>
                  <a:pt x="1655" y="581"/>
                  <a:pt x="1700" y="721"/>
                  <a:pt x="1728" y="839"/>
                </a:cubicBezTo>
                <a:cubicBezTo>
                  <a:pt x="1756" y="957"/>
                  <a:pt x="1776" y="1092"/>
                  <a:pt x="1776" y="1199"/>
                </a:cubicBezTo>
                <a:cubicBezTo>
                  <a:pt x="1776" y="1305"/>
                  <a:pt x="1760" y="1419"/>
                  <a:pt x="1728" y="1478"/>
                </a:cubicBezTo>
                <a:cubicBezTo>
                  <a:pt x="1696" y="1538"/>
                  <a:pt x="1640" y="1538"/>
                  <a:pt x="1584" y="1558"/>
                </a:cubicBezTo>
                <a:cubicBezTo>
                  <a:pt x="1528" y="1578"/>
                  <a:pt x="1464" y="1592"/>
                  <a:pt x="1392" y="1598"/>
                </a:cubicBezTo>
                <a:cubicBezTo>
                  <a:pt x="1320" y="1605"/>
                  <a:pt x="1232" y="1598"/>
                  <a:pt x="1152" y="1598"/>
                </a:cubicBezTo>
                <a:lnTo>
                  <a:pt x="912" y="1598"/>
                </a:lnTo>
                <a:cubicBezTo>
                  <a:pt x="832" y="1598"/>
                  <a:pt x="769" y="1600"/>
                  <a:pt x="672" y="1598"/>
                </a:cubicBezTo>
                <a:lnTo>
                  <a:pt x="331" y="1585"/>
                </a:lnTo>
                <a:lnTo>
                  <a:pt x="0" y="1558"/>
                </a:ln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4833938" y="5905500"/>
            <a:ext cx="152400" cy="128588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 flipH="1">
            <a:off x="3743325" y="540067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 flipH="1">
            <a:off x="5114925" y="5410200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G1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 flipH="1">
            <a:off x="1562100" y="40576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S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 flipH="1">
            <a:off x="1981200" y="2943225"/>
            <a:ext cx="60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G2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 flipH="1">
            <a:off x="3733800" y="2971800"/>
            <a:ext cx="447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M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 flipH="1">
            <a:off x="5861050" y="3067050"/>
            <a:ext cx="396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A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 flipH="1">
            <a:off x="7289800" y="5010150"/>
            <a:ext cx="3794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</a:t>
            </a:r>
          </a:p>
        </p:txBody>
      </p:sp>
      <p:sp>
        <p:nvSpPr>
          <p:cNvPr id="29722" name="Arc 27"/>
          <p:cNvSpPr>
            <a:spLocks/>
          </p:cNvSpPr>
          <p:nvPr/>
        </p:nvSpPr>
        <p:spPr bwMode="auto">
          <a:xfrm flipH="1">
            <a:off x="1066800" y="642938"/>
            <a:ext cx="1328738" cy="469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30"/>
          <p:cNvSpPr>
            <a:spLocks noChangeArrowheads="1"/>
          </p:cNvSpPr>
          <p:nvPr/>
        </p:nvSpPr>
        <p:spPr bwMode="auto">
          <a:xfrm flipH="1">
            <a:off x="4876800" y="35814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Oval 31"/>
          <p:cNvSpPr>
            <a:spLocks noChangeArrowheads="1"/>
          </p:cNvSpPr>
          <p:nvPr/>
        </p:nvSpPr>
        <p:spPr bwMode="auto">
          <a:xfrm flipH="1">
            <a:off x="4419600" y="5918200"/>
            <a:ext cx="152400" cy="130175"/>
          </a:xfrm>
          <a:prstGeom prst="ellipse">
            <a:avLst/>
          </a:prstGeom>
          <a:solidFill>
            <a:schemeClr val="tx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Oval 32"/>
          <p:cNvSpPr>
            <a:spLocks noChangeArrowheads="1"/>
          </p:cNvSpPr>
          <p:nvPr/>
        </p:nvSpPr>
        <p:spPr bwMode="auto">
          <a:xfrm flipH="1">
            <a:off x="4405313" y="4627563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Oval 33"/>
          <p:cNvSpPr>
            <a:spLocks noChangeArrowheads="1"/>
          </p:cNvSpPr>
          <p:nvPr/>
        </p:nvSpPr>
        <p:spPr bwMode="auto">
          <a:xfrm flipH="1">
            <a:off x="4876800" y="4648200"/>
            <a:ext cx="152400" cy="13017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27" name="Group 34"/>
          <p:cNvGrpSpPr>
            <a:grpSpLocks/>
          </p:cNvGrpSpPr>
          <p:nvPr/>
        </p:nvGrpSpPr>
        <p:grpSpPr bwMode="auto">
          <a:xfrm>
            <a:off x="2482850" y="381000"/>
            <a:ext cx="5060950" cy="2209800"/>
            <a:chOff x="1430" y="240"/>
            <a:chExt cx="3188" cy="1392"/>
          </a:xfrm>
        </p:grpSpPr>
        <p:sp>
          <p:nvSpPr>
            <p:cNvPr id="29735" name="Text Box 35"/>
            <p:cNvSpPr txBox="1">
              <a:spLocks noChangeArrowheads="1"/>
            </p:cNvSpPr>
            <p:nvPr/>
          </p:nvSpPr>
          <p:spPr bwMode="auto">
            <a:xfrm>
              <a:off x="2496" y="549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Clb2</a:t>
              </a:r>
            </a:p>
          </p:txBody>
        </p:sp>
        <p:sp>
          <p:nvSpPr>
            <p:cNvPr id="29736" name="Text Box 36"/>
            <p:cNvSpPr txBox="1">
              <a:spLocks noChangeArrowheads="1"/>
            </p:cNvSpPr>
            <p:nvPr/>
          </p:nvSpPr>
          <p:spPr bwMode="auto">
            <a:xfrm>
              <a:off x="2524" y="1344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Cdh1</a:t>
              </a:r>
            </a:p>
          </p:txBody>
        </p:sp>
        <p:sp>
          <p:nvSpPr>
            <p:cNvPr id="29737" name="Line 37"/>
            <p:cNvSpPr>
              <a:spLocks noChangeShapeType="1"/>
            </p:cNvSpPr>
            <p:nvPr/>
          </p:nvSpPr>
          <p:spPr bwMode="auto">
            <a:xfrm flipH="1">
              <a:off x="2514" y="1288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8" name="Group 38"/>
            <p:cNvGrpSpPr>
              <a:grpSpLocks/>
            </p:cNvGrpSpPr>
            <p:nvPr/>
          </p:nvGrpSpPr>
          <p:grpSpPr bwMode="auto">
            <a:xfrm flipH="1">
              <a:off x="2016" y="327"/>
              <a:ext cx="808" cy="267"/>
              <a:chOff x="2508" y="1443"/>
              <a:chExt cx="1476" cy="363"/>
            </a:xfrm>
          </p:grpSpPr>
          <p:sp>
            <p:nvSpPr>
              <p:cNvPr id="29749" name="Arc 39"/>
              <p:cNvSpPr>
                <a:spLocks/>
              </p:cNvSpPr>
              <p:nvPr/>
            </p:nvSpPr>
            <p:spPr bwMode="auto">
              <a:xfrm flipH="1">
                <a:off x="2508" y="1536"/>
                <a:ext cx="1476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0" name="Line 40"/>
              <p:cNvSpPr>
                <a:spLocks noChangeShapeType="1"/>
              </p:cNvSpPr>
              <p:nvPr/>
            </p:nvSpPr>
            <p:spPr bwMode="auto">
              <a:xfrm rot="-5400000">
                <a:off x="3888" y="1539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9" name="Text Box 41"/>
            <p:cNvSpPr txBox="1">
              <a:spLocks noChangeArrowheads="1"/>
            </p:cNvSpPr>
            <p:nvPr/>
          </p:nvSpPr>
          <p:spPr bwMode="auto">
            <a:xfrm>
              <a:off x="1430" y="255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Cln2</a:t>
              </a:r>
            </a:p>
          </p:txBody>
        </p:sp>
        <p:grpSp>
          <p:nvGrpSpPr>
            <p:cNvPr id="29740" name="Group 42"/>
            <p:cNvGrpSpPr>
              <a:grpSpLocks/>
            </p:cNvGrpSpPr>
            <p:nvPr/>
          </p:nvGrpSpPr>
          <p:grpSpPr bwMode="auto">
            <a:xfrm flipH="1">
              <a:off x="1669" y="543"/>
              <a:ext cx="770" cy="938"/>
              <a:chOff x="3696" y="1680"/>
              <a:chExt cx="528" cy="1032"/>
            </a:xfrm>
          </p:grpSpPr>
          <p:sp>
            <p:nvSpPr>
              <p:cNvPr id="29747" name="Arc 43"/>
              <p:cNvSpPr>
                <a:spLocks/>
              </p:cNvSpPr>
              <p:nvPr/>
            </p:nvSpPr>
            <p:spPr bwMode="auto">
              <a:xfrm rot="5400000">
                <a:off x="3489" y="1887"/>
                <a:ext cx="94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8" name="Line 44"/>
              <p:cNvSpPr>
                <a:spLocks noChangeShapeType="1"/>
              </p:cNvSpPr>
              <p:nvPr/>
            </p:nvSpPr>
            <p:spPr bwMode="auto">
              <a:xfrm rot="5400000" flipH="1">
                <a:off x="3600" y="261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41" name="Arc 45"/>
            <p:cNvSpPr>
              <a:spLocks/>
            </p:cNvSpPr>
            <p:nvPr/>
          </p:nvSpPr>
          <p:spPr bwMode="auto">
            <a:xfrm flipH="1">
              <a:off x="2951" y="287"/>
              <a:ext cx="1021" cy="308"/>
            </a:xfrm>
            <a:custGeom>
              <a:avLst/>
              <a:gdLst>
                <a:gd name="T0" fmla="*/ 0 w 29572"/>
                <a:gd name="T1" fmla="*/ 0 h 21600"/>
                <a:gd name="T2" fmla="*/ 0 w 29572"/>
                <a:gd name="T3" fmla="*/ 0 h 21600"/>
                <a:gd name="T4" fmla="*/ 0 w 295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572" h="21600" fill="none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</a:path>
                <a:path w="29572" h="21600" stroke="0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  <a:lnTo>
                    <a:pt x="7972" y="21600"/>
                  </a:lnTo>
                  <a:lnTo>
                    <a:pt x="-1" y="1524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lg" len="lg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3925" y="240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Cdc14</a:t>
              </a:r>
            </a:p>
          </p:txBody>
        </p:sp>
        <p:sp>
          <p:nvSpPr>
            <p:cNvPr id="29743" name="Arc 47"/>
            <p:cNvSpPr>
              <a:spLocks/>
            </p:cNvSpPr>
            <p:nvPr/>
          </p:nvSpPr>
          <p:spPr bwMode="auto">
            <a:xfrm flipV="1">
              <a:off x="3216" y="487"/>
              <a:ext cx="871" cy="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Arc 49"/>
            <p:cNvSpPr>
              <a:spLocks/>
            </p:cNvSpPr>
            <p:nvPr/>
          </p:nvSpPr>
          <p:spPr bwMode="auto">
            <a:xfrm flipH="1">
              <a:off x="2456" y="816"/>
              <a:ext cx="251" cy="472"/>
            </a:xfrm>
            <a:custGeom>
              <a:avLst/>
              <a:gdLst>
                <a:gd name="T0" fmla="*/ 0 w 21600"/>
                <a:gd name="T1" fmla="*/ 0 h 39848"/>
                <a:gd name="T2" fmla="*/ 0 w 21600"/>
                <a:gd name="T3" fmla="*/ 0 h 39848"/>
                <a:gd name="T4" fmla="*/ 0 w 21600"/>
                <a:gd name="T5" fmla="*/ 0 h 39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9848" fill="none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</a:path>
                <a:path w="21600" h="39848" stroke="0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  <a:lnTo>
                    <a:pt x="0" y="21017"/>
                  </a:lnTo>
                  <a:lnTo>
                    <a:pt x="4986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50"/>
            <p:cNvSpPr>
              <a:spLocks noChangeShapeType="1"/>
            </p:cNvSpPr>
            <p:nvPr/>
          </p:nvSpPr>
          <p:spPr bwMode="auto">
            <a:xfrm flipV="1">
              <a:off x="2922" y="785"/>
              <a:ext cx="12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Arc 51"/>
            <p:cNvSpPr>
              <a:spLocks/>
            </p:cNvSpPr>
            <p:nvPr/>
          </p:nvSpPr>
          <p:spPr bwMode="auto">
            <a:xfrm flipV="1">
              <a:off x="2886" y="788"/>
              <a:ext cx="209" cy="518"/>
            </a:xfrm>
            <a:custGeom>
              <a:avLst/>
              <a:gdLst>
                <a:gd name="T0" fmla="*/ 0 w 21600"/>
                <a:gd name="T1" fmla="*/ 0 h 37110"/>
                <a:gd name="T2" fmla="*/ 0 w 21600"/>
                <a:gd name="T3" fmla="*/ 0 h 37110"/>
                <a:gd name="T4" fmla="*/ 0 w 21600"/>
                <a:gd name="T5" fmla="*/ 0 h 37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7110" fill="none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</a:path>
                <a:path w="21600" h="37110" stroke="0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  <a:lnTo>
                    <a:pt x="0" y="17745"/>
                  </a:lnTo>
                  <a:lnTo>
                    <a:pt x="12315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8" name="Line 52"/>
          <p:cNvSpPr>
            <a:spLocks noChangeShapeType="1"/>
          </p:cNvSpPr>
          <p:nvPr/>
        </p:nvSpPr>
        <p:spPr bwMode="auto">
          <a:xfrm flipH="1" flipV="1">
            <a:off x="1577975" y="4911725"/>
            <a:ext cx="107950" cy="2063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9" name="Line 53"/>
          <p:cNvSpPr>
            <a:spLocks noChangeShapeType="1"/>
          </p:cNvSpPr>
          <p:nvPr/>
        </p:nvSpPr>
        <p:spPr bwMode="auto">
          <a:xfrm>
            <a:off x="7654925" y="4489450"/>
            <a:ext cx="73025" cy="22066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0" name="Line 54"/>
          <p:cNvSpPr>
            <a:spLocks noChangeShapeType="1"/>
          </p:cNvSpPr>
          <p:nvPr/>
        </p:nvSpPr>
        <p:spPr bwMode="auto">
          <a:xfrm flipH="1" flipV="1">
            <a:off x="2701925" y="5888038"/>
            <a:ext cx="250825" cy="587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55"/>
          <p:cNvSpPr>
            <a:spLocks noChangeShapeType="1"/>
          </p:cNvSpPr>
          <p:nvPr/>
        </p:nvSpPr>
        <p:spPr bwMode="auto">
          <a:xfrm>
            <a:off x="6283325" y="3665538"/>
            <a:ext cx="225425" cy="444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Text Box 26"/>
          <p:cNvSpPr txBox="1">
            <a:spLocks noChangeArrowheads="1"/>
          </p:cNvSpPr>
          <p:nvPr/>
        </p:nvSpPr>
        <p:spPr bwMode="auto">
          <a:xfrm>
            <a:off x="381000" y="1066800"/>
            <a:ext cx="1258888" cy="460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Growth</a:t>
            </a:r>
          </a:p>
        </p:txBody>
      </p:sp>
      <p:sp>
        <p:nvSpPr>
          <p:cNvPr id="53" name="Text Box 62"/>
          <p:cNvSpPr txBox="1">
            <a:spLocks noChangeArrowheads="1"/>
          </p:cNvSpPr>
          <p:nvPr/>
        </p:nvSpPr>
        <p:spPr bwMode="auto">
          <a:xfrm>
            <a:off x="1143000" y="2660650"/>
            <a:ext cx="6786563" cy="1225550"/>
          </a:xfrm>
          <a:prstGeom prst="rect">
            <a:avLst/>
          </a:prstGeom>
          <a:solidFill>
            <a:srgbClr val="FFCC99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Is this deterministic model robust in the face of the inevitable molecular noise in a tiny yeast cell (volume = 40 fL = 40 x 10</a:t>
            </a:r>
            <a:r>
              <a:rPr lang="en-US" sz="2400" baseline="30000"/>
              <a:t>-15</a:t>
            </a:r>
            <a:r>
              <a:rPr lang="en-US" sz="2400"/>
              <a:t> L)</a:t>
            </a:r>
          </a:p>
        </p:txBody>
      </p:sp>
      <p:sp>
        <p:nvSpPr>
          <p:cNvPr id="29734" name="Arc 28"/>
          <p:cNvSpPr>
            <a:spLocks/>
          </p:cNvSpPr>
          <p:nvPr/>
        </p:nvSpPr>
        <p:spPr bwMode="auto">
          <a:xfrm flipH="1" flipV="1">
            <a:off x="781050" y="1054100"/>
            <a:ext cx="3402013" cy="5545138"/>
          </a:xfrm>
          <a:custGeom>
            <a:avLst/>
            <a:gdLst>
              <a:gd name="T0" fmla="*/ 19140 w 29855"/>
              <a:gd name="T1" fmla="*/ 454699 h 24035"/>
              <a:gd name="T2" fmla="*/ 1306396 w 29855"/>
              <a:gd name="T3" fmla="*/ 335200 h 24035"/>
              <a:gd name="T4" fmla="*/ 2996726 w 29855"/>
              <a:gd name="T5" fmla="*/ 1925148 h 24035"/>
              <a:gd name="T6" fmla="*/ 3186527 w 29855"/>
              <a:gd name="T7" fmla="*/ 5057061 h 24035"/>
              <a:gd name="T8" fmla="*/ 725713 w 29855"/>
              <a:gd name="T9" fmla="*/ 5057061 h 24035"/>
              <a:gd name="T10" fmla="*/ 19140 w 29855"/>
              <a:gd name="T11" fmla="*/ 454699 h 240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855" h="24035" fill="none" extrusionOk="0">
                <a:moveTo>
                  <a:pt x="551" y="2034"/>
                </a:moveTo>
                <a:cubicBezTo>
                  <a:pt x="2944" y="1150"/>
                  <a:pt x="10748" y="509"/>
                  <a:pt x="13300" y="510"/>
                </a:cubicBezTo>
                <a:cubicBezTo>
                  <a:pt x="25229" y="510"/>
                  <a:pt x="27970" y="9991"/>
                  <a:pt x="27970" y="21921"/>
                </a:cubicBezTo>
              </a:path>
              <a:path w="29855" h="24035" stroke="0" extrusionOk="0">
                <a:moveTo>
                  <a:pt x="168" y="1971"/>
                </a:moveTo>
                <a:cubicBezTo>
                  <a:pt x="1017" y="-1440"/>
                  <a:pt x="7111" y="391"/>
                  <a:pt x="11467" y="1453"/>
                </a:cubicBezTo>
                <a:cubicBezTo>
                  <a:pt x="15823" y="2515"/>
                  <a:pt x="22704" y="4745"/>
                  <a:pt x="26304" y="8345"/>
                </a:cubicBezTo>
                <a:cubicBezTo>
                  <a:pt x="29904" y="11945"/>
                  <a:pt x="31292" y="19658"/>
                  <a:pt x="27970" y="21921"/>
                </a:cubicBezTo>
                <a:cubicBezTo>
                  <a:pt x="24648" y="24184"/>
                  <a:pt x="11004" y="25246"/>
                  <a:pt x="6370" y="21921"/>
                </a:cubicBezTo>
                <a:cubicBezTo>
                  <a:pt x="1736" y="18596"/>
                  <a:pt x="-681" y="5382"/>
                  <a:pt x="168" y="197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43250" y="2225675"/>
            <a:ext cx="53149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Numbers of molecules (per haploid yeast cell)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half-lives for several cell cycle components.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/>
        </p:nvGraphicFramePr>
        <p:xfrm>
          <a:off x="3219450" y="2974975"/>
          <a:ext cx="4876800" cy="3352800"/>
        </p:xfrm>
        <a:graphic>
          <a:graphicData uri="http://schemas.openxmlformats.org/drawingml/2006/table">
            <a:tbl>
              <a:tblPr/>
              <a:tblGrid>
                <a:gridCol w="1047750"/>
                <a:gridCol w="1066800"/>
                <a:gridCol w="933450"/>
                <a:gridCol w="914400"/>
                <a:gridCol w="9144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cycle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molecules per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 (min)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CLN2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MCM1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4170363" y="1387475"/>
            <a:ext cx="3106737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Molecular Noise</a:t>
            </a:r>
          </a:p>
        </p:txBody>
      </p:sp>
      <p:pic>
        <p:nvPicPr>
          <p:cNvPr id="30790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647" name="Text Box 71"/>
          <p:cNvSpPr txBox="1">
            <a:spLocks noChangeArrowheads="1"/>
          </p:cNvSpPr>
          <p:nvPr/>
        </p:nvSpPr>
        <p:spPr bwMode="auto">
          <a:xfrm>
            <a:off x="482600" y="2286000"/>
            <a:ext cx="2413000" cy="660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Budding Yeast Cells</a:t>
            </a:r>
          </a:p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 = 40 fL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study the cell cycle?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1000" y="4262438"/>
            <a:ext cx="8458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All living organisms are made of cells.</a:t>
            </a:r>
          </a:p>
          <a:p>
            <a:r>
              <a:rPr lang="en-US" sz="3200"/>
              <a:t>All cells come from previously existing cells by the process of cell growth and division.</a:t>
            </a:r>
          </a:p>
        </p:txBody>
      </p:sp>
      <p:pic>
        <p:nvPicPr>
          <p:cNvPr id="4100" name="Picture 3" descr="yea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858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143250" y="2225675"/>
            <a:ext cx="53149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Numbers of molecules (per haploid yeast cell)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half-lives for several cell cycle components.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/>
        </p:nvGraphicFramePr>
        <p:xfrm>
          <a:off x="3219450" y="2974975"/>
          <a:ext cx="4876800" cy="3352800"/>
        </p:xfrm>
        <a:graphic>
          <a:graphicData uri="http://schemas.openxmlformats.org/drawingml/2006/table">
            <a:tbl>
              <a:tblPr/>
              <a:tblGrid>
                <a:gridCol w="1047750"/>
                <a:gridCol w="1066800"/>
                <a:gridCol w="933450"/>
                <a:gridCol w="914400"/>
                <a:gridCol w="9144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cycle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molecules per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 (min)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CLN2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MCM1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4170363" y="1387475"/>
            <a:ext cx="3106737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Molecular Noise</a:t>
            </a:r>
          </a:p>
        </p:txBody>
      </p:sp>
      <p:pic>
        <p:nvPicPr>
          <p:cNvPr id="31814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647" name="Text Box 71"/>
          <p:cNvSpPr txBox="1">
            <a:spLocks noChangeArrowheads="1"/>
          </p:cNvSpPr>
          <p:nvPr/>
        </p:nvSpPr>
        <p:spPr bwMode="auto">
          <a:xfrm>
            <a:off x="482600" y="2286000"/>
            <a:ext cx="2413000" cy="660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Budding Yeast Cells</a:t>
            </a:r>
          </a:p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 = 40 fL</a:t>
            </a:r>
          </a:p>
        </p:txBody>
      </p:sp>
      <p:sp>
        <p:nvSpPr>
          <p:cNvPr id="31816" name="Rectangle 1"/>
          <p:cNvSpPr>
            <a:spLocks noChangeArrowheads="1"/>
          </p:cNvSpPr>
          <p:nvPr/>
        </p:nvSpPr>
        <p:spPr bwMode="auto">
          <a:xfrm>
            <a:off x="4267200" y="3276600"/>
            <a:ext cx="1066800" cy="3048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43250" y="2225675"/>
            <a:ext cx="53149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Numbers of molecules (per haploid yeast cell)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half-lives for several cell cycle components.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/>
        </p:nvGraphicFramePr>
        <p:xfrm>
          <a:off x="3219450" y="2974975"/>
          <a:ext cx="4876800" cy="3352800"/>
        </p:xfrm>
        <a:graphic>
          <a:graphicData uri="http://schemas.openxmlformats.org/drawingml/2006/table">
            <a:tbl>
              <a:tblPr/>
              <a:tblGrid>
                <a:gridCol w="1047750"/>
                <a:gridCol w="1066800"/>
                <a:gridCol w="933450"/>
                <a:gridCol w="914400"/>
                <a:gridCol w="9144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cycle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molecules per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 (min)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CLN2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MCM1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Text Box 69"/>
          <p:cNvSpPr txBox="1">
            <a:spLocks noChangeArrowheads="1"/>
          </p:cNvSpPr>
          <p:nvPr/>
        </p:nvSpPr>
        <p:spPr bwMode="auto">
          <a:xfrm>
            <a:off x="4170363" y="1387475"/>
            <a:ext cx="3106737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Molecular Noise</a:t>
            </a:r>
          </a:p>
        </p:txBody>
      </p:sp>
      <p:pic>
        <p:nvPicPr>
          <p:cNvPr id="32838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647" name="Text Box 71"/>
          <p:cNvSpPr txBox="1">
            <a:spLocks noChangeArrowheads="1"/>
          </p:cNvSpPr>
          <p:nvPr/>
        </p:nvSpPr>
        <p:spPr bwMode="auto">
          <a:xfrm>
            <a:off x="482600" y="2286000"/>
            <a:ext cx="2413000" cy="660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Budding Yeast Cells</a:t>
            </a:r>
          </a:p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 = 40 fL</a:t>
            </a:r>
          </a:p>
        </p:txBody>
      </p:sp>
      <p:sp>
        <p:nvSpPr>
          <p:cNvPr id="32840" name="Rectangle 1"/>
          <p:cNvSpPr>
            <a:spLocks noChangeArrowheads="1"/>
          </p:cNvSpPr>
          <p:nvPr/>
        </p:nvSpPr>
        <p:spPr bwMode="auto">
          <a:xfrm>
            <a:off x="5305425" y="3276600"/>
            <a:ext cx="942975" cy="3048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143250" y="2225675"/>
            <a:ext cx="53149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Numbers of molecules (per haploid yeast cell)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half-lives for several cell cycle components.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/>
        </p:nvGraphicFramePr>
        <p:xfrm>
          <a:off x="3219450" y="2974975"/>
          <a:ext cx="4876800" cy="3352800"/>
        </p:xfrm>
        <a:graphic>
          <a:graphicData uri="http://schemas.openxmlformats.org/drawingml/2006/table">
            <a:tbl>
              <a:tblPr/>
              <a:tblGrid>
                <a:gridCol w="1047750"/>
                <a:gridCol w="1066800"/>
                <a:gridCol w="933450"/>
                <a:gridCol w="914400"/>
                <a:gridCol w="9144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cycle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molecules per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 (min)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CLN2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MCM1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4170363" y="1387475"/>
            <a:ext cx="3106737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Molecular Noise</a:t>
            </a:r>
          </a:p>
        </p:txBody>
      </p:sp>
      <p:pic>
        <p:nvPicPr>
          <p:cNvPr id="33862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647" name="Text Box 71"/>
          <p:cNvSpPr txBox="1">
            <a:spLocks noChangeArrowheads="1"/>
          </p:cNvSpPr>
          <p:nvPr/>
        </p:nvSpPr>
        <p:spPr bwMode="auto">
          <a:xfrm>
            <a:off x="482600" y="2286000"/>
            <a:ext cx="2413000" cy="660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Budding Yeast Cells</a:t>
            </a:r>
          </a:p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 = 40 fL</a:t>
            </a:r>
          </a:p>
        </p:txBody>
      </p:sp>
      <p:sp>
        <p:nvSpPr>
          <p:cNvPr id="33864" name="Rectangle 1"/>
          <p:cNvSpPr>
            <a:spLocks noChangeArrowheads="1"/>
          </p:cNvSpPr>
          <p:nvPr/>
        </p:nvSpPr>
        <p:spPr bwMode="auto">
          <a:xfrm>
            <a:off x="6234113" y="3276600"/>
            <a:ext cx="942975" cy="3048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43250" y="2225675"/>
            <a:ext cx="53149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 1.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Numbers of molecules (per haploid yeast cell)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half-lives for several cell cycle components. </a:t>
            </a:r>
            <a:endParaRPr lang="en-US" sz="1800">
              <a:latin typeface="Times New Roman" pitchFamily="18" charset="0"/>
            </a:endParaRP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/>
        </p:nvGraphicFramePr>
        <p:xfrm>
          <a:off x="3219450" y="2974975"/>
          <a:ext cx="4876800" cy="3352800"/>
        </p:xfrm>
        <a:graphic>
          <a:graphicData uri="http://schemas.openxmlformats.org/drawingml/2006/table">
            <a:tbl>
              <a:tblPr/>
              <a:tblGrid>
                <a:gridCol w="1047750"/>
                <a:gridCol w="1066800"/>
                <a:gridCol w="933450"/>
                <a:gridCol w="914400"/>
                <a:gridCol w="9144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Cell cycle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molecules per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Half-life (min)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CLN2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CLB5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MCM1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CDC14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4170363" y="1387475"/>
            <a:ext cx="3106737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Molecular Noise</a:t>
            </a:r>
          </a:p>
        </p:txBody>
      </p:sp>
      <p:pic>
        <p:nvPicPr>
          <p:cNvPr id="34886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0647" name="Text Box 71"/>
          <p:cNvSpPr txBox="1">
            <a:spLocks noChangeArrowheads="1"/>
          </p:cNvSpPr>
          <p:nvPr/>
        </p:nvSpPr>
        <p:spPr bwMode="auto">
          <a:xfrm>
            <a:off x="482600" y="2286000"/>
            <a:ext cx="2413000" cy="6604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Budding Yeast Cells</a:t>
            </a:r>
          </a:p>
          <a:p>
            <a:pPr>
              <a:defRPr/>
            </a:pPr>
            <a:r>
              <a:rPr lang="en-US" sz="1800" b="1">
                <a:solidFill>
                  <a:srgbClr val="FF99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 = 40 fL</a:t>
            </a:r>
          </a:p>
        </p:txBody>
      </p:sp>
      <p:sp>
        <p:nvSpPr>
          <p:cNvPr id="34888" name="Rectangle 1"/>
          <p:cNvSpPr>
            <a:spLocks noChangeArrowheads="1"/>
          </p:cNvSpPr>
          <p:nvPr/>
        </p:nvSpPr>
        <p:spPr bwMode="auto">
          <a:xfrm>
            <a:off x="7148513" y="3276600"/>
            <a:ext cx="942975" cy="3048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343400" y="3654425"/>
          <a:ext cx="32004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3" imgW="1358900" imgH="939800" progId="Equation.DSMT4">
                  <p:embed/>
                </p:oleObj>
              </mc:Choice>
              <mc:Fallback>
                <p:oleObj name="Equation" r:id="rId3" imgW="1358900" imgH="93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4425"/>
                        <a:ext cx="3200400" cy="221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00" y="1600200"/>
            <a:ext cx="42799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676400"/>
            <a:ext cx="3886200" cy="10668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52600" y="2590800"/>
            <a:ext cx="304800" cy="3810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84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3800475"/>
          <a:ext cx="185420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6" imgW="660400" imgH="736600" progId="Equation.DSMT4">
                  <p:embed/>
                </p:oleObj>
              </mc:Choice>
              <mc:Fallback>
                <p:oleObj name="Equation" r:id="rId6" imgW="6604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00475"/>
                        <a:ext cx="1854200" cy="206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962400" y="1447800"/>
            <a:ext cx="3829050" cy="592138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Birth-Death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0" y="1066800"/>
            <a:ext cx="4683125" cy="1079500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Transcription-Translation</a:t>
            </a:r>
          </a:p>
          <a:p>
            <a:r>
              <a:rPr lang="en-US" sz="3200"/>
              <a:t>Coupling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105400" y="3089275"/>
          <a:ext cx="3367088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3" imgW="1689100" imgH="939800" progId="Equation.DSMT4">
                  <p:embed/>
                </p:oleObj>
              </mc:Choice>
              <mc:Fallback>
                <p:oleObj name="Equation" r:id="rId3" imgW="1689100" imgH="93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89275"/>
                        <a:ext cx="3367088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943600" y="2667000"/>
            <a:ext cx="22098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Times New Roman" pitchFamily="18" charset="0"/>
              </a:rPr>
              <a:t>Swain, Paulsson, etc.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667000"/>
            <a:ext cx="42799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" y="1524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How variable is the yeast cell cycle?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838200" y="5584825"/>
            <a:ext cx="3390900" cy="609600"/>
          </a:xfrm>
          <a:prstGeom prst="ellipse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3652" name="Group 4"/>
          <p:cNvGrpSpPr>
            <a:grpSpLocks/>
          </p:cNvGrpSpPr>
          <p:nvPr/>
        </p:nvGrpSpPr>
        <p:grpSpPr bwMode="auto">
          <a:xfrm>
            <a:off x="4800600" y="1830388"/>
            <a:ext cx="3962400" cy="3884612"/>
            <a:chOff x="3024" y="1153"/>
            <a:chExt cx="2496" cy="2447"/>
          </a:xfrm>
        </p:grpSpPr>
        <p:grpSp>
          <p:nvGrpSpPr>
            <p:cNvPr id="37906" name="Group 5"/>
            <p:cNvGrpSpPr>
              <a:grpSpLocks/>
            </p:cNvGrpSpPr>
            <p:nvPr/>
          </p:nvGrpSpPr>
          <p:grpSpPr bwMode="auto">
            <a:xfrm>
              <a:off x="3024" y="1153"/>
              <a:ext cx="2496" cy="2447"/>
              <a:chOff x="3024" y="1153"/>
              <a:chExt cx="2496" cy="2447"/>
            </a:xfrm>
          </p:grpSpPr>
          <p:pic>
            <p:nvPicPr>
              <p:cNvPr id="37908" name="Picture 6" descr="g1tm_his_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24" y="1153"/>
                <a:ext cx="2496" cy="2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9" name="Rectangle 7"/>
              <p:cNvSpPr>
                <a:spLocks noChangeArrowheads="1"/>
              </p:cNvSpPr>
              <p:nvPr/>
            </p:nvSpPr>
            <p:spPr bwMode="auto">
              <a:xfrm>
                <a:off x="3264" y="3350"/>
                <a:ext cx="21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000">
                    <a:ea typeface="ＭＳ Ｐゴシック" pitchFamily="16" charset="-128"/>
                  </a:rPr>
                  <a:t>Di Talia et al., Nature (2007)</a:t>
                </a:r>
              </a:p>
            </p:txBody>
          </p:sp>
        </p:grpSp>
        <p:sp>
          <p:nvSpPr>
            <p:cNvPr id="37907" name="Text Box 8"/>
            <p:cNvSpPr txBox="1">
              <a:spLocks noChangeArrowheads="1"/>
            </p:cNvSpPr>
            <p:nvPr/>
          </p:nvSpPr>
          <p:spPr bwMode="auto">
            <a:xfrm>
              <a:off x="4121" y="1718"/>
              <a:ext cx="967" cy="52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u="sng"/>
                <a:t>G1 Duration</a:t>
              </a:r>
            </a:p>
            <a:p>
              <a:r>
                <a:rPr lang="en-US"/>
                <a:t>Mean = 16 min</a:t>
              </a:r>
            </a:p>
            <a:p>
              <a:r>
                <a:rPr lang="en-US"/>
                <a:t>CV = 48%</a:t>
              </a:r>
            </a:p>
          </p:txBody>
        </p:sp>
      </p:grpSp>
      <p:pic>
        <p:nvPicPr>
          <p:cNvPr id="378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1828800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6934200" y="3727450"/>
            <a:ext cx="1785938" cy="8445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S/G2/M Duration</a:t>
            </a:r>
          </a:p>
          <a:p>
            <a:r>
              <a:rPr lang="en-US"/>
              <a:t>Mean = 74 min</a:t>
            </a:r>
          </a:p>
          <a:p>
            <a:r>
              <a:rPr lang="en-US" b="1"/>
              <a:t>CV = 19%</a:t>
            </a:r>
          </a:p>
        </p:txBody>
      </p:sp>
      <p:graphicFrame>
        <p:nvGraphicFramePr>
          <p:cNvPr id="283660" name="Group 12"/>
          <p:cNvGraphicFramePr>
            <a:graphicFrameLocks noGrp="1"/>
          </p:cNvGraphicFramePr>
          <p:nvPr/>
        </p:nvGraphicFramePr>
        <p:xfrm>
          <a:off x="957263" y="3962400"/>
          <a:ext cx="3276600" cy="1498600"/>
        </p:xfrm>
        <a:graphic>
          <a:graphicData uri="http://schemas.openxmlformats.org/drawingml/2006/table">
            <a:tbl>
              <a:tblPr/>
              <a:tblGrid>
                <a:gridCol w="1520825"/>
                <a:gridCol w="1755775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Mother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Daughter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87 min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14% 112 min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 @ Div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68 fL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89013"/>
            <a:ext cx="4572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bud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1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63600" y="48768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ea typeface="ＭＳ Ｐゴシック" pitchFamily="16" charset="-128"/>
              </a:rPr>
              <a:t>Budding: Myo1-GFP</a:t>
            </a:r>
          </a:p>
          <a:p>
            <a:pPr algn="l" eaLnBrk="0" hangingPunct="0"/>
            <a:r>
              <a:rPr lang="en-US" sz="1800">
                <a:ea typeface="ＭＳ Ｐゴシック" pitchFamily="16" charset="-128"/>
              </a:rPr>
              <a:t>Cell size: ACT1</a:t>
            </a:r>
            <a:r>
              <a:rPr lang="en-US" sz="1800" i="1">
                <a:ea typeface="ＭＳ Ｐゴシック" pitchFamily="16" charset="-128"/>
              </a:rPr>
              <a:t>pr</a:t>
            </a:r>
            <a:r>
              <a:rPr lang="en-US" sz="1800">
                <a:ea typeface="ＭＳ Ｐゴシック" pitchFamily="16" charset="-128"/>
              </a:rPr>
              <a:t>-DsRed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514600" y="228600"/>
            <a:ext cx="4659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ea typeface="ＭＳ Ｐゴシック" pitchFamily="16" charset="-128"/>
              </a:rPr>
              <a:t>Di Talia et al., Nature (2007)</a:t>
            </a:r>
          </a:p>
        </p:txBody>
      </p: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0" y="1371600"/>
            <a:ext cx="4318000" cy="1800225"/>
            <a:chOff x="0" y="864"/>
            <a:chExt cx="2720" cy="1134"/>
          </a:xfrm>
        </p:grpSpPr>
        <p:pic>
          <p:nvPicPr>
            <p:cNvPr id="38927" name="Picture 7" descr="fg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864"/>
              <a:ext cx="272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AutoShape 8"/>
            <p:cNvSpPr>
              <a:spLocks noChangeArrowheads="1"/>
            </p:cNvSpPr>
            <p:nvPr/>
          </p:nvSpPr>
          <p:spPr bwMode="auto">
            <a:xfrm rot="-5279249">
              <a:off x="496" y="1249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AutoShape 9"/>
            <p:cNvSpPr>
              <a:spLocks noChangeArrowheads="1"/>
            </p:cNvSpPr>
            <p:nvPr/>
          </p:nvSpPr>
          <p:spPr bwMode="auto">
            <a:xfrm rot="-5279249">
              <a:off x="768" y="1240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AutoShape 10"/>
            <p:cNvSpPr>
              <a:spLocks noChangeArrowheads="1"/>
            </p:cNvSpPr>
            <p:nvPr/>
          </p:nvSpPr>
          <p:spPr bwMode="auto">
            <a:xfrm rot="-8178148">
              <a:off x="1433" y="1200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AutoShape 11"/>
            <p:cNvSpPr>
              <a:spLocks noChangeArrowheads="1"/>
            </p:cNvSpPr>
            <p:nvPr/>
          </p:nvSpPr>
          <p:spPr bwMode="auto">
            <a:xfrm rot="-8178148">
              <a:off x="1736" y="152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AutoShape 12"/>
            <p:cNvSpPr>
              <a:spLocks noChangeArrowheads="1"/>
            </p:cNvSpPr>
            <p:nvPr/>
          </p:nvSpPr>
          <p:spPr bwMode="auto">
            <a:xfrm rot="-8178148">
              <a:off x="1753" y="1216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AutoShape 13"/>
            <p:cNvSpPr>
              <a:spLocks noChangeArrowheads="1"/>
            </p:cNvSpPr>
            <p:nvPr/>
          </p:nvSpPr>
          <p:spPr bwMode="auto">
            <a:xfrm rot="-8178148">
              <a:off x="2137" y="120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AutoShape 14"/>
            <p:cNvSpPr>
              <a:spLocks noChangeArrowheads="1"/>
            </p:cNvSpPr>
            <p:nvPr/>
          </p:nvSpPr>
          <p:spPr bwMode="auto">
            <a:xfrm rot="-8178148">
              <a:off x="2112" y="152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AutoShape 15"/>
            <p:cNvSpPr>
              <a:spLocks noChangeArrowheads="1"/>
            </p:cNvSpPr>
            <p:nvPr/>
          </p:nvSpPr>
          <p:spPr bwMode="auto">
            <a:xfrm rot="-8178148">
              <a:off x="2473" y="1536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4419600" y="762000"/>
            <a:ext cx="4724400" cy="51816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8920" name="Oval 17"/>
          <p:cNvSpPr>
            <a:spLocks noChangeArrowheads="1"/>
          </p:cNvSpPr>
          <p:nvPr/>
        </p:nvSpPr>
        <p:spPr bwMode="auto">
          <a:xfrm>
            <a:off x="1857375" y="1295400"/>
            <a:ext cx="3048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18"/>
          <p:cNvSpPr>
            <a:spLocks noChangeArrowheads="1"/>
          </p:cNvSpPr>
          <p:nvPr/>
        </p:nvSpPr>
        <p:spPr bwMode="auto">
          <a:xfrm>
            <a:off x="2109788" y="2590800"/>
            <a:ext cx="3048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4693" name="Group 21"/>
          <p:cNvGrpSpPr>
            <a:grpSpLocks/>
          </p:cNvGrpSpPr>
          <p:nvPr/>
        </p:nvGrpSpPr>
        <p:grpSpPr bwMode="auto">
          <a:xfrm>
            <a:off x="4129088" y="2638425"/>
            <a:ext cx="5029200" cy="4143375"/>
            <a:chOff x="2784" y="1710"/>
            <a:chExt cx="2976" cy="2466"/>
          </a:xfrm>
        </p:grpSpPr>
        <p:pic>
          <p:nvPicPr>
            <p:cNvPr id="38923" name="Picture 22" descr="whi5exi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" y="2046"/>
              <a:ext cx="2976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Rectangle 23"/>
            <p:cNvSpPr>
              <a:spLocks noChangeArrowheads="1"/>
            </p:cNvSpPr>
            <p:nvPr/>
          </p:nvSpPr>
          <p:spPr bwMode="auto">
            <a:xfrm>
              <a:off x="3364" y="3072"/>
              <a:ext cx="161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ea typeface="ＭＳ Ｐゴシック" pitchFamily="16" charset="-128"/>
                </a:rPr>
                <a:t>Whi5 exit: Whi5-GFP</a:t>
              </a:r>
            </a:p>
            <a:p>
              <a:pPr algn="l" eaLnBrk="0" hangingPunct="0"/>
              <a:r>
                <a:rPr lang="en-US" sz="1800">
                  <a:ea typeface="ＭＳ Ｐゴシック" pitchFamily="16" charset="-128"/>
                </a:rPr>
                <a:t>Cell size: ACT1</a:t>
              </a:r>
              <a:r>
                <a:rPr lang="en-US" sz="1800" i="1">
                  <a:ea typeface="ＭＳ Ｐゴシック" pitchFamily="16" charset="-128"/>
                </a:rPr>
                <a:t>pr</a:t>
              </a:r>
              <a:r>
                <a:rPr lang="en-US" sz="1800">
                  <a:ea typeface="ＭＳ Ｐゴシック" pitchFamily="16" charset="-128"/>
                </a:rPr>
                <a:t>-DsRed</a:t>
              </a:r>
            </a:p>
          </p:txBody>
        </p:sp>
        <p:pic>
          <p:nvPicPr>
            <p:cNvPr id="38925" name="Picture 24" descr="g1_dau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6" y="1746"/>
              <a:ext cx="2876" cy="2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6" name="Rectangle 25"/>
            <p:cNvSpPr>
              <a:spLocks noChangeArrowheads="1"/>
            </p:cNvSpPr>
            <p:nvPr/>
          </p:nvSpPr>
          <p:spPr bwMode="auto">
            <a:xfrm>
              <a:off x="3024" y="1710"/>
              <a:ext cx="2640" cy="240"/>
            </a:xfrm>
            <a:prstGeom prst="rect">
              <a:avLst/>
            </a:prstGeom>
            <a:solidFill>
              <a:schemeClr val="bg1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Daughter Cells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eccoud_jean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86200"/>
            <a:ext cx="1431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bau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066800"/>
            <a:ext cx="16462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Debashis &amp; Sand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225" y="2016125"/>
            <a:ext cx="4105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mrp_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914400"/>
            <a:ext cx="1512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yang_ca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86200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562225" y="4692650"/>
            <a:ext cx="41179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Debashis Barik &amp; Sandip Kar</a:t>
            </a: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228600" y="5791200"/>
            <a:ext cx="211772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Jean Peccoud</a:t>
            </a:r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7315200" y="5791200"/>
            <a:ext cx="1541463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Yang Cao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7119938" y="3200400"/>
            <a:ext cx="155733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Mark Paul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180975" y="3276600"/>
            <a:ext cx="198278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Bill Baumann</a:t>
            </a:r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2471738" y="1295400"/>
            <a:ext cx="4286250" cy="654050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Stochastic Modeling</a:t>
            </a: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>
            <a:off x="2562225" y="2011363"/>
            <a:ext cx="4114800" cy="3124200"/>
          </a:xfrm>
          <a:prstGeom prst="rect">
            <a:avLst/>
          </a:prstGeom>
          <a:noFill/>
          <a:ln w="57150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70" name="Rectangle 18"/>
          <p:cNvSpPr>
            <a:spLocks noChangeArrowheads="1"/>
          </p:cNvSpPr>
          <p:nvPr/>
        </p:nvSpPr>
        <p:spPr bwMode="auto">
          <a:xfrm>
            <a:off x="2547938" y="1992313"/>
            <a:ext cx="4143375" cy="3157537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9" grpId="0" animBg="1"/>
      <p:bldP spid="2795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etwr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62200" y="42863"/>
            <a:ext cx="527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Multisite Phosphorylation Model (Barik, et al.)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648200" y="685800"/>
            <a:ext cx="4343400" cy="2133600"/>
          </a:xfrm>
          <a:prstGeom prst="rect">
            <a:avLst/>
          </a:prstGeom>
          <a:noFill/>
          <a:ln w="38100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37" name="Group 37"/>
          <p:cNvGrpSpPr>
            <a:grpSpLocks/>
          </p:cNvGrpSpPr>
          <p:nvPr/>
        </p:nvGrpSpPr>
        <p:grpSpPr bwMode="auto">
          <a:xfrm>
            <a:off x="2362200" y="685800"/>
            <a:ext cx="1752600" cy="2209800"/>
            <a:chOff x="1248" y="2640"/>
            <a:chExt cx="1104" cy="1392"/>
          </a:xfrm>
        </p:grpSpPr>
        <p:sp>
          <p:nvSpPr>
            <p:cNvPr id="40967" name="Rectangle 38"/>
            <p:cNvSpPr>
              <a:spLocks noChangeArrowheads="1"/>
            </p:cNvSpPr>
            <p:nvPr/>
          </p:nvSpPr>
          <p:spPr bwMode="auto">
            <a:xfrm>
              <a:off x="1248" y="2640"/>
              <a:ext cx="1104" cy="1392"/>
            </a:xfrm>
            <a:prstGeom prst="rect">
              <a:avLst/>
            </a:prstGeom>
            <a:solidFill>
              <a:srgbClr val="FFCC99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Arc 39"/>
            <p:cNvSpPr>
              <a:spLocks/>
            </p:cNvSpPr>
            <p:nvPr/>
          </p:nvSpPr>
          <p:spPr bwMode="auto">
            <a:xfrm flipH="1">
              <a:off x="1486" y="3024"/>
              <a:ext cx="251" cy="472"/>
            </a:xfrm>
            <a:custGeom>
              <a:avLst/>
              <a:gdLst>
                <a:gd name="T0" fmla="*/ 0 w 21600"/>
                <a:gd name="T1" fmla="*/ 0 h 39848"/>
                <a:gd name="T2" fmla="*/ 0 w 21600"/>
                <a:gd name="T3" fmla="*/ 0 h 39848"/>
                <a:gd name="T4" fmla="*/ 0 w 21600"/>
                <a:gd name="T5" fmla="*/ 0 h 39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9848" fill="none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</a:path>
                <a:path w="21600" h="39848" stroke="0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  <a:lnTo>
                    <a:pt x="0" y="21017"/>
                  </a:lnTo>
                  <a:lnTo>
                    <a:pt x="4986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rc 40"/>
            <p:cNvSpPr>
              <a:spLocks/>
            </p:cNvSpPr>
            <p:nvPr/>
          </p:nvSpPr>
          <p:spPr bwMode="auto">
            <a:xfrm flipV="1">
              <a:off x="1920" y="3041"/>
              <a:ext cx="232" cy="463"/>
            </a:xfrm>
            <a:custGeom>
              <a:avLst/>
              <a:gdLst>
                <a:gd name="T0" fmla="*/ 0 w 21600"/>
                <a:gd name="T1" fmla="*/ 0 h 37110"/>
                <a:gd name="T2" fmla="*/ 0 w 21600"/>
                <a:gd name="T3" fmla="*/ 0 h 37110"/>
                <a:gd name="T4" fmla="*/ 0 w 21600"/>
                <a:gd name="T5" fmla="*/ 0 h 37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7110" fill="none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</a:path>
                <a:path w="21600" h="37110" stroke="0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  <a:lnTo>
                    <a:pt x="0" y="17745"/>
                  </a:lnTo>
                  <a:lnTo>
                    <a:pt x="12315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Text Box 41"/>
            <p:cNvSpPr txBox="1">
              <a:spLocks noChangeArrowheads="1"/>
            </p:cNvSpPr>
            <p:nvPr/>
          </p:nvSpPr>
          <p:spPr bwMode="auto">
            <a:xfrm>
              <a:off x="1526" y="275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Clb2</a:t>
              </a:r>
            </a:p>
          </p:txBody>
        </p:sp>
        <p:sp>
          <p:nvSpPr>
            <p:cNvPr id="40971" name="Text Box 42"/>
            <p:cNvSpPr txBox="1">
              <a:spLocks noChangeArrowheads="1"/>
            </p:cNvSpPr>
            <p:nvPr/>
          </p:nvSpPr>
          <p:spPr bwMode="auto">
            <a:xfrm>
              <a:off x="1554" y="3552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Cdh1</a:t>
              </a:r>
            </a:p>
          </p:txBody>
        </p:sp>
        <p:sp>
          <p:nvSpPr>
            <p:cNvPr id="40972" name="Line 43"/>
            <p:cNvSpPr>
              <a:spLocks noChangeShapeType="1"/>
            </p:cNvSpPr>
            <p:nvPr/>
          </p:nvSpPr>
          <p:spPr bwMode="auto">
            <a:xfrm flipH="1">
              <a:off x="1544" y="345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4"/>
            <p:cNvSpPr>
              <a:spLocks noChangeShapeType="1"/>
            </p:cNvSpPr>
            <p:nvPr/>
          </p:nvSpPr>
          <p:spPr bwMode="auto">
            <a:xfrm flipH="1">
              <a:off x="1958" y="300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45" name="Text Box 45"/>
          <p:cNvSpPr txBox="1">
            <a:spLocks noChangeArrowheads="1"/>
          </p:cNvSpPr>
          <p:nvPr/>
        </p:nvSpPr>
        <p:spPr bwMode="auto">
          <a:xfrm>
            <a:off x="7769225" y="2041525"/>
            <a:ext cx="952500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bistable</a:t>
            </a:r>
          </a:p>
          <a:p>
            <a:r>
              <a:rPr lang="en-US" b="1"/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  <p:bldP spid="3072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Why study budding yeast?</a:t>
            </a:r>
          </a:p>
        </p:txBody>
      </p:sp>
      <p:pic>
        <p:nvPicPr>
          <p:cNvPr id="512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342741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3352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724400" y="3908425"/>
            <a:ext cx="3962400" cy="66357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214813"/>
            <a:ext cx="2971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7150" y="4171950"/>
            <a:ext cx="30162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etwr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362200" y="42863"/>
            <a:ext cx="527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Multisite Phosphorylation Model (Barik, et al.)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600200" y="3505200"/>
            <a:ext cx="7391400" cy="3200400"/>
          </a:xfrm>
          <a:prstGeom prst="rect">
            <a:avLst/>
          </a:prstGeom>
          <a:noFill/>
          <a:ln w="38100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1752600" y="4800600"/>
            <a:ext cx="4267200" cy="1828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77" name="Text Box 29"/>
          <p:cNvSpPr txBox="1">
            <a:spLocks noChangeArrowheads="1"/>
          </p:cNvSpPr>
          <p:nvPr/>
        </p:nvSpPr>
        <p:spPr bwMode="auto">
          <a:xfrm>
            <a:off x="488950" y="6132513"/>
            <a:ext cx="1949450" cy="3794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Cell size control</a:t>
            </a:r>
          </a:p>
        </p:txBody>
      </p:sp>
      <p:grpSp>
        <p:nvGrpSpPr>
          <p:cNvPr id="41991" name="Group 30"/>
          <p:cNvGrpSpPr>
            <a:grpSpLocks/>
          </p:cNvGrpSpPr>
          <p:nvPr/>
        </p:nvGrpSpPr>
        <p:grpSpPr bwMode="auto">
          <a:xfrm>
            <a:off x="1066800" y="609600"/>
            <a:ext cx="2971800" cy="2514600"/>
            <a:chOff x="480" y="2448"/>
            <a:chExt cx="1872" cy="1584"/>
          </a:xfrm>
        </p:grpSpPr>
        <p:sp>
          <p:nvSpPr>
            <p:cNvPr id="41992" name="Rectangle 31"/>
            <p:cNvSpPr>
              <a:spLocks noChangeArrowheads="1"/>
            </p:cNvSpPr>
            <p:nvPr/>
          </p:nvSpPr>
          <p:spPr bwMode="auto">
            <a:xfrm>
              <a:off x="480" y="2448"/>
              <a:ext cx="1872" cy="1584"/>
            </a:xfrm>
            <a:prstGeom prst="rect">
              <a:avLst/>
            </a:prstGeom>
            <a:solidFill>
              <a:srgbClr val="FFCC99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Arc 32"/>
            <p:cNvSpPr>
              <a:spLocks/>
            </p:cNvSpPr>
            <p:nvPr/>
          </p:nvSpPr>
          <p:spPr bwMode="auto">
            <a:xfrm flipH="1">
              <a:off x="1486" y="3024"/>
              <a:ext cx="251" cy="472"/>
            </a:xfrm>
            <a:custGeom>
              <a:avLst/>
              <a:gdLst>
                <a:gd name="T0" fmla="*/ 0 w 21600"/>
                <a:gd name="T1" fmla="*/ 0 h 39848"/>
                <a:gd name="T2" fmla="*/ 0 w 21600"/>
                <a:gd name="T3" fmla="*/ 0 h 39848"/>
                <a:gd name="T4" fmla="*/ 0 w 21600"/>
                <a:gd name="T5" fmla="*/ 0 h 39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9848" fill="none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</a:path>
                <a:path w="21600" h="39848" stroke="0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  <a:lnTo>
                    <a:pt x="0" y="21017"/>
                  </a:lnTo>
                  <a:lnTo>
                    <a:pt x="4986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Arc 33"/>
            <p:cNvSpPr>
              <a:spLocks/>
            </p:cNvSpPr>
            <p:nvPr/>
          </p:nvSpPr>
          <p:spPr bwMode="auto">
            <a:xfrm flipV="1">
              <a:off x="1920" y="3041"/>
              <a:ext cx="232" cy="463"/>
            </a:xfrm>
            <a:custGeom>
              <a:avLst/>
              <a:gdLst>
                <a:gd name="T0" fmla="*/ 0 w 21600"/>
                <a:gd name="T1" fmla="*/ 0 h 37110"/>
                <a:gd name="T2" fmla="*/ 0 w 21600"/>
                <a:gd name="T3" fmla="*/ 0 h 37110"/>
                <a:gd name="T4" fmla="*/ 0 w 21600"/>
                <a:gd name="T5" fmla="*/ 0 h 37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7110" fill="none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</a:path>
                <a:path w="21600" h="37110" stroke="0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  <a:lnTo>
                    <a:pt x="0" y="17745"/>
                  </a:lnTo>
                  <a:lnTo>
                    <a:pt x="12315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34"/>
            <p:cNvSpPr txBox="1">
              <a:spLocks noChangeArrowheads="1"/>
            </p:cNvSpPr>
            <p:nvPr/>
          </p:nvSpPr>
          <p:spPr bwMode="auto">
            <a:xfrm>
              <a:off x="1526" y="275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Clb2</a:t>
              </a:r>
            </a:p>
          </p:txBody>
        </p:sp>
        <p:sp>
          <p:nvSpPr>
            <p:cNvPr id="41996" name="Text Box 35"/>
            <p:cNvSpPr txBox="1">
              <a:spLocks noChangeArrowheads="1"/>
            </p:cNvSpPr>
            <p:nvPr/>
          </p:nvSpPr>
          <p:spPr bwMode="auto">
            <a:xfrm>
              <a:off x="1554" y="3552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Cdh1</a:t>
              </a:r>
            </a:p>
          </p:txBody>
        </p:sp>
        <p:sp>
          <p:nvSpPr>
            <p:cNvPr id="41997" name="Line 36"/>
            <p:cNvSpPr>
              <a:spLocks noChangeShapeType="1"/>
            </p:cNvSpPr>
            <p:nvPr/>
          </p:nvSpPr>
          <p:spPr bwMode="auto">
            <a:xfrm flipH="1">
              <a:off x="1544" y="345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37"/>
            <p:cNvSpPr>
              <a:spLocks noChangeShapeType="1"/>
            </p:cNvSpPr>
            <p:nvPr/>
          </p:nvSpPr>
          <p:spPr bwMode="auto">
            <a:xfrm flipH="1">
              <a:off x="1958" y="300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99" name="Group 38"/>
            <p:cNvGrpSpPr>
              <a:grpSpLocks/>
            </p:cNvGrpSpPr>
            <p:nvPr/>
          </p:nvGrpSpPr>
          <p:grpSpPr bwMode="auto">
            <a:xfrm flipH="1">
              <a:off x="1056" y="2613"/>
              <a:ext cx="480" cy="267"/>
              <a:chOff x="2508" y="1443"/>
              <a:chExt cx="1476" cy="363"/>
            </a:xfrm>
          </p:grpSpPr>
          <p:sp>
            <p:nvSpPr>
              <p:cNvPr id="42004" name="Arc 39"/>
              <p:cNvSpPr>
                <a:spLocks/>
              </p:cNvSpPr>
              <p:nvPr/>
            </p:nvSpPr>
            <p:spPr bwMode="auto">
              <a:xfrm flipH="1">
                <a:off x="2508" y="1536"/>
                <a:ext cx="1476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5" name="Line 40"/>
              <p:cNvSpPr>
                <a:spLocks noChangeShapeType="1"/>
              </p:cNvSpPr>
              <p:nvPr/>
            </p:nvSpPr>
            <p:spPr bwMode="auto">
              <a:xfrm rot="-5400000">
                <a:off x="3888" y="1539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0" name="Text Box 41"/>
            <p:cNvSpPr txBox="1">
              <a:spLocks noChangeArrowheads="1"/>
            </p:cNvSpPr>
            <p:nvPr/>
          </p:nvSpPr>
          <p:spPr bwMode="auto">
            <a:xfrm>
              <a:off x="528" y="254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Cln2</a:t>
              </a:r>
            </a:p>
          </p:txBody>
        </p:sp>
        <p:grpSp>
          <p:nvGrpSpPr>
            <p:cNvPr id="42001" name="Group 42"/>
            <p:cNvGrpSpPr>
              <a:grpSpLocks/>
            </p:cNvGrpSpPr>
            <p:nvPr/>
          </p:nvGrpSpPr>
          <p:grpSpPr bwMode="auto">
            <a:xfrm flipH="1">
              <a:off x="768" y="2832"/>
              <a:ext cx="770" cy="938"/>
              <a:chOff x="3696" y="1680"/>
              <a:chExt cx="528" cy="1032"/>
            </a:xfrm>
          </p:grpSpPr>
          <p:sp>
            <p:nvSpPr>
              <p:cNvPr id="42002" name="Arc 43"/>
              <p:cNvSpPr>
                <a:spLocks/>
              </p:cNvSpPr>
              <p:nvPr/>
            </p:nvSpPr>
            <p:spPr bwMode="auto">
              <a:xfrm rot="5400000">
                <a:off x="3489" y="1887"/>
                <a:ext cx="94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3" name="Line 44"/>
              <p:cNvSpPr>
                <a:spLocks noChangeShapeType="1"/>
              </p:cNvSpPr>
              <p:nvPr/>
            </p:nvSpPr>
            <p:spPr bwMode="auto">
              <a:xfrm rot="5400000" flipH="1">
                <a:off x="3600" y="26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0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  <p:bldP spid="309276" grpId="0" animBg="1"/>
      <p:bldP spid="30927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etwr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62200" y="42863"/>
            <a:ext cx="527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Multisite Phosphorylation Model (Barik, et al.)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442913"/>
            <a:ext cx="3886200" cy="5348287"/>
          </a:xfrm>
          <a:prstGeom prst="rect">
            <a:avLst/>
          </a:prstGeom>
          <a:noFill/>
          <a:ln w="38100" algn="ctr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676400" y="3352800"/>
            <a:ext cx="2419350" cy="22860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4" name="Group 33"/>
          <p:cNvGrpSpPr>
            <a:grpSpLocks/>
          </p:cNvGrpSpPr>
          <p:nvPr/>
        </p:nvGrpSpPr>
        <p:grpSpPr bwMode="auto">
          <a:xfrm>
            <a:off x="1905000" y="3200400"/>
            <a:ext cx="4724400" cy="2362200"/>
            <a:chOff x="480" y="2448"/>
            <a:chExt cx="2976" cy="1488"/>
          </a:xfrm>
        </p:grpSpPr>
        <p:sp>
          <p:nvSpPr>
            <p:cNvPr id="43015" name="Rectangle 34"/>
            <p:cNvSpPr>
              <a:spLocks noChangeArrowheads="1"/>
            </p:cNvSpPr>
            <p:nvPr/>
          </p:nvSpPr>
          <p:spPr bwMode="auto">
            <a:xfrm>
              <a:off x="480" y="2448"/>
              <a:ext cx="2976" cy="1488"/>
            </a:xfrm>
            <a:prstGeom prst="rect">
              <a:avLst/>
            </a:prstGeom>
            <a:solidFill>
              <a:srgbClr val="FFCC99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Arc 35"/>
            <p:cNvSpPr>
              <a:spLocks/>
            </p:cNvSpPr>
            <p:nvPr/>
          </p:nvSpPr>
          <p:spPr bwMode="auto">
            <a:xfrm flipH="1">
              <a:off x="1486" y="3024"/>
              <a:ext cx="251" cy="472"/>
            </a:xfrm>
            <a:custGeom>
              <a:avLst/>
              <a:gdLst>
                <a:gd name="T0" fmla="*/ 0 w 21600"/>
                <a:gd name="T1" fmla="*/ 0 h 39848"/>
                <a:gd name="T2" fmla="*/ 0 w 21600"/>
                <a:gd name="T3" fmla="*/ 0 h 39848"/>
                <a:gd name="T4" fmla="*/ 0 w 21600"/>
                <a:gd name="T5" fmla="*/ 0 h 398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9848" fill="none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</a:path>
                <a:path w="21600" h="39848" stroke="0" extrusionOk="0">
                  <a:moveTo>
                    <a:pt x="4986" y="0"/>
                  </a:moveTo>
                  <a:cubicBezTo>
                    <a:pt x="14724" y="2311"/>
                    <a:pt x="21600" y="11008"/>
                    <a:pt x="21600" y="21017"/>
                  </a:cubicBezTo>
                  <a:cubicBezTo>
                    <a:pt x="21600" y="28824"/>
                    <a:pt x="17386" y="36024"/>
                    <a:pt x="10580" y="39848"/>
                  </a:cubicBezTo>
                  <a:lnTo>
                    <a:pt x="0" y="21017"/>
                  </a:lnTo>
                  <a:lnTo>
                    <a:pt x="4986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Arc 36"/>
            <p:cNvSpPr>
              <a:spLocks/>
            </p:cNvSpPr>
            <p:nvPr/>
          </p:nvSpPr>
          <p:spPr bwMode="auto">
            <a:xfrm flipV="1">
              <a:off x="1920" y="3041"/>
              <a:ext cx="232" cy="463"/>
            </a:xfrm>
            <a:custGeom>
              <a:avLst/>
              <a:gdLst>
                <a:gd name="T0" fmla="*/ 0 w 21600"/>
                <a:gd name="T1" fmla="*/ 0 h 37110"/>
                <a:gd name="T2" fmla="*/ 0 w 21600"/>
                <a:gd name="T3" fmla="*/ 0 h 37110"/>
                <a:gd name="T4" fmla="*/ 0 w 21600"/>
                <a:gd name="T5" fmla="*/ 0 h 37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7110" fill="none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</a:path>
                <a:path w="21600" h="37110" stroke="0" extrusionOk="0">
                  <a:moveTo>
                    <a:pt x="12315" y="-1"/>
                  </a:moveTo>
                  <a:cubicBezTo>
                    <a:pt x="18131" y="4035"/>
                    <a:pt x="21600" y="10665"/>
                    <a:pt x="21600" y="17745"/>
                  </a:cubicBezTo>
                  <a:cubicBezTo>
                    <a:pt x="21600" y="25963"/>
                    <a:pt x="16936" y="33469"/>
                    <a:pt x="9568" y="37110"/>
                  </a:cubicBezTo>
                  <a:lnTo>
                    <a:pt x="0" y="17745"/>
                  </a:lnTo>
                  <a:lnTo>
                    <a:pt x="12315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Text Box 37"/>
            <p:cNvSpPr txBox="1">
              <a:spLocks noChangeArrowheads="1"/>
            </p:cNvSpPr>
            <p:nvPr/>
          </p:nvSpPr>
          <p:spPr bwMode="auto">
            <a:xfrm>
              <a:off x="1526" y="275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Clb2</a:t>
              </a:r>
            </a:p>
          </p:txBody>
        </p:sp>
        <p:sp>
          <p:nvSpPr>
            <p:cNvPr id="43019" name="Text Box 38"/>
            <p:cNvSpPr txBox="1">
              <a:spLocks noChangeArrowheads="1"/>
            </p:cNvSpPr>
            <p:nvPr/>
          </p:nvSpPr>
          <p:spPr bwMode="auto">
            <a:xfrm>
              <a:off x="1554" y="3552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Cdh1</a:t>
              </a:r>
            </a:p>
          </p:txBody>
        </p:sp>
        <p:sp>
          <p:nvSpPr>
            <p:cNvPr id="43020" name="Line 39"/>
            <p:cNvSpPr>
              <a:spLocks noChangeShapeType="1"/>
            </p:cNvSpPr>
            <p:nvPr/>
          </p:nvSpPr>
          <p:spPr bwMode="auto">
            <a:xfrm flipH="1">
              <a:off x="1544" y="345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40"/>
            <p:cNvSpPr>
              <a:spLocks noChangeShapeType="1"/>
            </p:cNvSpPr>
            <p:nvPr/>
          </p:nvSpPr>
          <p:spPr bwMode="auto">
            <a:xfrm flipH="1">
              <a:off x="1958" y="3003"/>
              <a:ext cx="136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22" name="Group 41"/>
            <p:cNvGrpSpPr>
              <a:grpSpLocks/>
            </p:cNvGrpSpPr>
            <p:nvPr/>
          </p:nvGrpSpPr>
          <p:grpSpPr bwMode="auto">
            <a:xfrm flipH="1">
              <a:off x="1056" y="2613"/>
              <a:ext cx="480" cy="267"/>
              <a:chOff x="2508" y="1443"/>
              <a:chExt cx="1476" cy="363"/>
            </a:xfrm>
          </p:grpSpPr>
          <p:sp>
            <p:nvSpPr>
              <p:cNvPr id="43030" name="Arc 42"/>
              <p:cNvSpPr>
                <a:spLocks/>
              </p:cNvSpPr>
              <p:nvPr/>
            </p:nvSpPr>
            <p:spPr bwMode="auto">
              <a:xfrm flipH="1">
                <a:off x="2508" y="1536"/>
                <a:ext cx="1476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1" name="Line 43"/>
              <p:cNvSpPr>
                <a:spLocks noChangeShapeType="1"/>
              </p:cNvSpPr>
              <p:nvPr/>
            </p:nvSpPr>
            <p:spPr bwMode="auto">
              <a:xfrm rot="-5400000">
                <a:off x="3888" y="1539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23" name="Text Box 44"/>
            <p:cNvSpPr txBox="1">
              <a:spLocks noChangeArrowheads="1"/>
            </p:cNvSpPr>
            <p:nvPr/>
          </p:nvSpPr>
          <p:spPr bwMode="auto">
            <a:xfrm>
              <a:off x="528" y="2544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Cln2</a:t>
              </a:r>
            </a:p>
          </p:txBody>
        </p:sp>
        <p:grpSp>
          <p:nvGrpSpPr>
            <p:cNvPr id="43024" name="Group 45"/>
            <p:cNvGrpSpPr>
              <a:grpSpLocks/>
            </p:cNvGrpSpPr>
            <p:nvPr/>
          </p:nvGrpSpPr>
          <p:grpSpPr bwMode="auto">
            <a:xfrm flipH="1">
              <a:off x="768" y="2832"/>
              <a:ext cx="770" cy="938"/>
              <a:chOff x="3696" y="1680"/>
              <a:chExt cx="528" cy="1032"/>
            </a:xfrm>
          </p:grpSpPr>
          <p:sp>
            <p:nvSpPr>
              <p:cNvPr id="43028" name="Arc 46"/>
              <p:cNvSpPr>
                <a:spLocks/>
              </p:cNvSpPr>
              <p:nvPr/>
            </p:nvSpPr>
            <p:spPr bwMode="auto">
              <a:xfrm rot="5400000">
                <a:off x="3489" y="1887"/>
                <a:ext cx="942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9" name="Line 47"/>
              <p:cNvSpPr>
                <a:spLocks noChangeShapeType="1"/>
              </p:cNvSpPr>
              <p:nvPr/>
            </p:nvSpPr>
            <p:spPr bwMode="auto">
              <a:xfrm rot="5400000" flipH="1">
                <a:off x="3600" y="26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25" name="Arc 48"/>
            <p:cNvSpPr>
              <a:spLocks/>
            </p:cNvSpPr>
            <p:nvPr/>
          </p:nvSpPr>
          <p:spPr bwMode="auto">
            <a:xfrm flipH="1">
              <a:off x="2051" y="2668"/>
              <a:ext cx="637" cy="164"/>
            </a:xfrm>
            <a:custGeom>
              <a:avLst/>
              <a:gdLst>
                <a:gd name="T0" fmla="*/ 0 w 29572"/>
                <a:gd name="T1" fmla="*/ 0 h 21600"/>
                <a:gd name="T2" fmla="*/ 0 w 29572"/>
                <a:gd name="T3" fmla="*/ 0 h 21600"/>
                <a:gd name="T4" fmla="*/ 0 w 2957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572" h="21600" fill="none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</a:path>
                <a:path w="29572" h="21600" stroke="0" extrusionOk="0">
                  <a:moveTo>
                    <a:pt x="-1" y="1524"/>
                  </a:moveTo>
                  <a:cubicBezTo>
                    <a:pt x="2537" y="517"/>
                    <a:pt x="5242" y="-1"/>
                    <a:pt x="7972" y="0"/>
                  </a:cubicBezTo>
                  <a:cubicBezTo>
                    <a:pt x="19901" y="0"/>
                    <a:pt x="29572" y="9670"/>
                    <a:pt x="29572" y="21600"/>
                  </a:cubicBezTo>
                  <a:lnTo>
                    <a:pt x="7972" y="21600"/>
                  </a:lnTo>
                  <a:lnTo>
                    <a:pt x="-1" y="15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Text Box 49"/>
            <p:cNvSpPr txBox="1">
              <a:spLocks noChangeArrowheads="1"/>
            </p:cNvSpPr>
            <p:nvPr/>
          </p:nvSpPr>
          <p:spPr bwMode="auto">
            <a:xfrm>
              <a:off x="2688" y="2544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Cdc14</a:t>
              </a:r>
            </a:p>
          </p:txBody>
        </p:sp>
        <p:sp>
          <p:nvSpPr>
            <p:cNvPr id="43027" name="Arc 50"/>
            <p:cNvSpPr>
              <a:spLocks/>
            </p:cNvSpPr>
            <p:nvPr/>
          </p:nvSpPr>
          <p:spPr bwMode="auto">
            <a:xfrm flipV="1">
              <a:off x="2150" y="2796"/>
              <a:ext cx="874" cy="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895600" y="295275"/>
            <a:ext cx="3636963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ea typeface="ＭＳ Ｐゴシック" pitchFamily="16" charset="-128"/>
              </a:rPr>
              <a:t>Deterministic calculations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8600" y="1143000"/>
            <a:ext cx="867410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en-US" sz="2000">
                <a:ea typeface="ＭＳ Ｐゴシック" pitchFamily="16" charset="-128"/>
              </a:rPr>
              <a:t>    </a:t>
            </a:r>
            <a:r>
              <a:rPr lang="en-US" sz="2000"/>
              <a:t>The model consists of 58 species, 176 reactions and 68 parameters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Mass-action kinetics for all reactions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>
                <a:ea typeface="ＭＳ Ｐゴシック" pitchFamily="16" charset="-128"/>
              </a:rPr>
              <a:t>    At division daughter cells get 40% of total volume and mothers get 60%</a:t>
            </a:r>
          </a:p>
        </p:txBody>
      </p:sp>
      <p:pic>
        <p:nvPicPr>
          <p:cNvPr id="289796" name="Picture 4" descr="deter_proteins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168525"/>
            <a:ext cx="57150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95600" y="295275"/>
            <a:ext cx="3279775" cy="4667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ea typeface="ＭＳ Ｐゴシック" pitchFamily="16" charset="-128"/>
              </a:rPr>
              <a:t>Stochastic calculations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1143000"/>
            <a:ext cx="8280400" cy="1920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en-US" sz="2000">
                <a:ea typeface="ＭＳ Ｐゴシック" pitchFamily="16" charset="-128"/>
              </a:rPr>
              <a:t>    </a:t>
            </a:r>
            <a:r>
              <a:rPr lang="en-US" sz="2000"/>
              <a:t>The model consists of 58 species, 176 reactions and 68 parameters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Mass-action kinetics for all reactions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Protein populations: ~1000’s of molecules per gene product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mRNA populations: ~10 molecules per gene transcript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mRNA half-lives: ~ 2 min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en-US" sz="2000"/>
              <a:t>    Reactions are simulated using Gillespie’s SSA</a:t>
            </a:r>
            <a:endParaRPr lang="en-US" sz="2000">
              <a:ea typeface="ＭＳ Ｐゴシック" pitchFamily="16" charset="-128"/>
            </a:endParaRPr>
          </a:p>
        </p:txBody>
      </p:sp>
      <p:graphicFrame>
        <p:nvGraphicFramePr>
          <p:cNvPr id="291844" name="Object 4"/>
          <p:cNvGraphicFramePr>
            <a:graphicFrameLocks noGrp="1" noChangeAspect="1"/>
          </p:cNvGraphicFramePr>
          <p:nvPr>
            <p:ph/>
          </p:nvPr>
        </p:nvGraphicFramePr>
        <p:xfrm>
          <a:off x="1524000" y="1752600"/>
          <a:ext cx="601821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Acrobat Document" r:id="rId4" imgW="5876849" imgH="4762500" progId="AcroExch.Document.7">
                  <p:embed/>
                </p:oleObj>
              </mc:Choice>
              <mc:Fallback>
                <p:oleObj name="Acrobat Document" r:id="rId4" imgW="5876849" imgH="47625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6018213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800600" y="1254125"/>
            <a:ext cx="3124200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ea typeface="ＭＳ Ｐゴシック" pitchFamily="16" charset="-128"/>
              </a:rPr>
              <a:t>Experimental data from:</a:t>
            </a:r>
          </a:p>
          <a:p>
            <a:pPr algn="l" eaLnBrk="0" hangingPunct="0"/>
            <a:r>
              <a:rPr lang="en-US" sz="1800">
                <a:ea typeface="ＭＳ Ｐゴシック" pitchFamily="16" charset="-128"/>
              </a:rPr>
              <a:t>Di Talia et al., Nature (2007)</a:t>
            </a:r>
          </a:p>
        </p:txBody>
      </p:sp>
      <p:graphicFrame>
        <p:nvGraphicFramePr>
          <p:cNvPr id="293891" name="Group 3"/>
          <p:cNvGraphicFramePr>
            <a:graphicFrameLocks noGrp="1"/>
          </p:cNvGraphicFramePr>
          <p:nvPr/>
        </p:nvGraphicFramePr>
        <p:xfrm>
          <a:off x="990600" y="2057400"/>
          <a:ext cx="7162800" cy="4068763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  <a:gridCol w="1828800"/>
                <a:gridCol w="1752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Daughter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Time 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G1 duration (min)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Size@birth (fL)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Expt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±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118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381000"/>
            <a:ext cx="3336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1tm_his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2275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68575" y="138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ea typeface="ＭＳ Ｐゴシック" pitchFamily="16" charset="-128"/>
            </a:endParaRPr>
          </a:p>
        </p:txBody>
      </p:sp>
      <p:pic>
        <p:nvPicPr>
          <p:cNvPr id="47108" name="Picture 4" descr="his_g1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388938"/>
            <a:ext cx="42640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97313" y="762000"/>
            <a:ext cx="1817687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Daughter cells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0" y="76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Model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705600" y="76200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Di Talia et al.</a:t>
            </a:r>
          </a:p>
        </p:txBody>
      </p:sp>
      <p:pic>
        <p:nvPicPr>
          <p:cNvPr id="47112" name="Picture 8" descr="g1tm_his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05200"/>
            <a:ext cx="39624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his_g1_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88" y="3638550"/>
            <a:ext cx="42021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076700" y="3962400"/>
            <a:ext cx="1562100" cy="406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Mother cells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209800" y="40386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Model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6705600" y="4021138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Di Talia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g1tm_D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67437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91200" y="1371600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Daughter cells</a:t>
            </a:r>
            <a:endParaRPr lang="en-US" sz="2400"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1tm_D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3700"/>
            <a:ext cx="77470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g1_d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550" y="838200"/>
            <a:ext cx="357505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876800" y="762000"/>
            <a:ext cx="3276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400">
                <a:ea typeface="ＭＳ Ｐゴシック" pitchFamily="16" charset="-128"/>
              </a:rPr>
              <a:t>     Expt.: Di Talia et al, Nature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4495800" cy="944562"/>
          </a:xfrm>
          <a:solidFill>
            <a:srgbClr val="FFCC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eaLnBrk="1" hangingPunct="1"/>
            <a:r>
              <a:rPr lang="en-US" smtClean="0"/>
              <a:t>Cell cycle control in eukaryotes can be framed as a dynamical system that gives a coherent and accurate account of the basic physiological properties of proliferating cells.</a:t>
            </a:r>
          </a:p>
          <a:p>
            <a:pPr eaLnBrk="1" hangingPunct="1"/>
            <a:r>
              <a:rPr lang="en-US" smtClean="0"/>
              <a:t>The control system seems to be operating at the very limits permitted by molecular fluctuations in yeast-sized cells.</a:t>
            </a:r>
          </a:p>
          <a:p>
            <a:pPr eaLnBrk="1" hangingPunct="1"/>
            <a:r>
              <a:rPr lang="en-US" smtClean="0"/>
              <a:t>A realistic stochastic model is perfectly consistent with detailed quantitative measurements of cell cycle variability.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1676400" y="2168525"/>
            <a:ext cx="6040438" cy="4537075"/>
            <a:chOff x="1056" y="-26"/>
            <a:chExt cx="3805" cy="2858"/>
          </a:xfrm>
        </p:grpSpPr>
        <p:sp>
          <p:nvSpPr>
            <p:cNvPr id="51204" name="Oval 4"/>
            <p:cNvSpPr>
              <a:spLocks noChangeArrowheads="1"/>
            </p:cNvSpPr>
            <p:nvPr/>
          </p:nvSpPr>
          <p:spPr bwMode="auto">
            <a:xfrm>
              <a:off x="3264" y="2050"/>
              <a:ext cx="1440" cy="506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3380" y="2155"/>
              <a:ext cx="14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400">
                  <a:latin typeface="Comic Sans MS" pitchFamily="66" charset="0"/>
                </a:rPr>
                <a:t>Computation</a:t>
              </a:r>
            </a:p>
          </p:txBody>
        </p: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2304" y="2326"/>
              <a:ext cx="864" cy="506"/>
              <a:chOff x="2208" y="2640"/>
              <a:chExt cx="864" cy="506"/>
            </a:xfrm>
          </p:grpSpPr>
          <p:sp>
            <p:nvSpPr>
              <p:cNvPr id="51229" name="Oval 7"/>
              <p:cNvSpPr>
                <a:spLocks noChangeArrowheads="1"/>
              </p:cNvSpPr>
              <p:nvPr/>
            </p:nvSpPr>
            <p:spPr bwMode="auto">
              <a:xfrm>
                <a:off x="2208" y="2640"/>
                <a:ext cx="864" cy="506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0" name="Text Box 8"/>
              <p:cNvSpPr txBox="1">
                <a:spLocks noChangeArrowheads="1"/>
              </p:cNvSpPr>
              <p:nvPr/>
            </p:nvSpPr>
            <p:spPr bwMode="auto">
              <a:xfrm>
                <a:off x="2256" y="2736"/>
                <a:ext cx="7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Comic Sans MS" pitchFamily="66" charset="0"/>
                  </a:rPr>
                  <a:t>Theory</a:t>
                </a:r>
              </a:p>
            </p:txBody>
          </p:sp>
        </p:grpSp>
        <p:grpSp>
          <p:nvGrpSpPr>
            <p:cNvPr id="51207" name="Group 9"/>
            <p:cNvGrpSpPr>
              <a:grpSpLocks/>
            </p:cNvGrpSpPr>
            <p:nvPr/>
          </p:nvGrpSpPr>
          <p:grpSpPr bwMode="auto">
            <a:xfrm>
              <a:off x="1056" y="2012"/>
              <a:ext cx="1344" cy="506"/>
              <a:chOff x="288" y="1968"/>
              <a:chExt cx="1344" cy="506"/>
            </a:xfrm>
          </p:grpSpPr>
          <p:sp>
            <p:nvSpPr>
              <p:cNvPr id="51227" name="Oval 10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1344" cy="506"/>
              </a:xfrm>
              <a:prstGeom prst="ellipse">
                <a:avLst/>
              </a:prstGeom>
              <a:solidFill>
                <a:srgbClr val="FFCC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8" name="Text Box 11"/>
              <p:cNvSpPr txBox="1">
                <a:spLocks noChangeArrowheads="1"/>
              </p:cNvSpPr>
              <p:nvPr/>
            </p:nvSpPr>
            <p:spPr bwMode="auto">
              <a:xfrm>
                <a:off x="384" y="2064"/>
                <a:ext cx="1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/>
                <a:r>
                  <a:rPr lang="en-US" sz="2400">
                    <a:latin typeface="Comic Sans MS" pitchFamily="66" charset="0"/>
                  </a:rPr>
                  <a:t>Experiment</a:t>
                </a:r>
              </a:p>
            </p:txBody>
          </p:sp>
        </p:grpSp>
        <p:sp>
          <p:nvSpPr>
            <p:cNvPr id="51208" name="Oval 12"/>
            <p:cNvSpPr>
              <a:spLocks noChangeArrowheads="1"/>
            </p:cNvSpPr>
            <p:nvPr/>
          </p:nvSpPr>
          <p:spPr bwMode="auto">
            <a:xfrm rot="21102890" flipH="1">
              <a:off x="3320" y="1260"/>
              <a:ext cx="144" cy="912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9" name="Oval 13"/>
            <p:cNvSpPr>
              <a:spLocks noChangeArrowheads="1"/>
            </p:cNvSpPr>
            <p:nvPr/>
          </p:nvSpPr>
          <p:spPr bwMode="auto">
            <a:xfrm rot="497110">
              <a:off x="2264" y="1308"/>
              <a:ext cx="144" cy="912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0" name="Oval 14"/>
            <p:cNvSpPr>
              <a:spLocks noChangeArrowheads="1"/>
            </p:cNvSpPr>
            <p:nvPr/>
          </p:nvSpPr>
          <p:spPr bwMode="auto">
            <a:xfrm>
              <a:off x="2808" y="1500"/>
              <a:ext cx="144" cy="912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Oval 15"/>
            <p:cNvSpPr>
              <a:spLocks noChangeArrowheads="1"/>
            </p:cNvSpPr>
            <p:nvPr/>
          </p:nvSpPr>
          <p:spPr bwMode="auto">
            <a:xfrm>
              <a:off x="2184" y="1212"/>
              <a:ext cx="1344" cy="384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Line 16"/>
            <p:cNvSpPr>
              <a:spLocks noChangeShapeType="1"/>
            </p:cNvSpPr>
            <p:nvPr/>
          </p:nvSpPr>
          <p:spPr bwMode="auto">
            <a:xfrm flipH="1">
              <a:off x="3528" y="1302"/>
              <a:ext cx="0" cy="144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Line 17"/>
            <p:cNvSpPr>
              <a:spLocks noChangeShapeType="1"/>
            </p:cNvSpPr>
            <p:nvPr/>
          </p:nvSpPr>
          <p:spPr bwMode="auto">
            <a:xfrm flipH="1">
              <a:off x="2192" y="1300"/>
              <a:ext cx="0" cy="144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Oval 18"/>
            <p:cNvSpPr>
              <a:spLocks noChangeArrowheads="1"/>
            </p:cNvSpPr>
            <p:nvPr/>
          </p:nvSpPr>
          <p:spPr bwMode="auto">
            <a:xfrm>
              <a:off x="2184" y="1116"/>
              <a:ext cx="1344" cy="38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Line 19"/>
            <p:cNvSpPr>
              <a:spLocks noChangeShapeType="1"/>
            </p:cNvSpPr>
            <p:nvPr/>
          </p:nvSpPr>
          <p:spPr bwMode="auto">
            <a:xfrm>
              <a:off x="2400" y="502"/>
              <a:ext cx="912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16" name="Group 20"/>
            <p:cNvGrpSpPr>
              <a:grpSpLocks/>
            </p:cNvGrpSpPr>
            <p:nvPr/>
          </p:nvGrpSpPr>
          <p:grpSpPr bwMode="auto">
            <a:xfrm>
              <a:off x="2640" y="1222"/>
              <a:ext cx="432" cy="96"/>
              <a:chOff x="1344" y="1056"/>
              <a:chExt cx="624" cy="96"/>
            </a:xfrm>
          </p:grpSpPr>
          <p:sp>
            <p:nvSpPr>
              <p:cNvPr id="51225" name="Arc 21"/>
              <p:cNvSpPr>
                <a:spLocks/>
              </p:cNvSpPr>
              <p:nvPr/>
            </p:nvSpPr>
            <p:spPr bwMode="auto">
              <a:xfrm flipV="1">
                <a:off x="1632" y="1056"/>
                <a:ext cx="33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Arc 22"/>
              <p:cNvSpPr>
                <a:spLocks/>
              </p:cNvSpPr>
              <p:nvPr/>
            </p:nvSpPr>
            <p:spPr bwMode="auto">
              <a:xfrm flipH="1" flipV="1">
                <a:off x="1344" y="1056"/>
                <a:ext cx="33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17" name="AutoShape 23"/>
            <p:cNvSpPr>
              <a:spLocks noChangeArrowheads="1"/>
            </p:cNvSpPr>
            <p:nvPr/>
          </p:nvSpPr>
          <p:spPr bwMode="auto">
            <a:xfrm>
              <a:off x="2400" y="838"/>
              <a:ext cx="91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Oval 24"/>
            <p:cNvSpPr>
              <a:spLocks noChangeArrowheads="1"/>
            </p:cNvSpPr>
            <p:nvPr/>
          </p:nvSpPr>
          <p:spPr bwMode="auto">
            <a:xfrm>
              <a:off x="2400" y="742"/>
              <a:ext cx="912" cy="192"/>
            </a:xfrm>
            <a:prstGeom prst="ellipse">
              <a:avLst/>
            </a:prstGeom>
            <a:gradFill rotWithShape="0">
              <a:gsLst>
                <a:gs pos="0">
                  <a:srgbClr val="866300"/>
                </a:gs>
                <a:gs pos="100000">
                  <a:srgbClr val="3E2E00"/>
                </a:gs>
              </a:gsLst>
              <a:lin ang="5400000" scaled="1"/>
            </a:gradFill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5" name="AutoShape 25"/>
            <p:cNvSpPr>
              <a:spLocks noChangeArrowheads="1"/>
            </p:cNvSpPr>
            <p:nvPr/>
          </p:nvSpPr>
          <p:spPr bwMode="auto">
            <a:xfrm rot="2759773">
              <a:off x="3168" y="310"/>
              <a:ext cx="192" cy="57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66" name="AutoShape 26"/>
            <p:cNvSpPr>
              <a:spLocks noChangeArrowheads="1"/>
            </p:cNvSpPr>
            <p:nvPr/>
          </p:nvSpPr>
          <p:spPr bwMode="auto">
            <a:xfrm rot="1866422">
              <a:off x="3037" y="87"/>
              <a:ext cx="192" cy="81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67" name="AutoShape 27"/>
            <p:cNvSpPr>
              <a:spLocks noChangeArrowheads="1"/>
            </p:cNvSpPr>
            <p:nvPr/>
          </p:nvSpPr>
          <p:spPr bwMode="auto">
            <a:xfrm rot="19733578" flipH="1">
              <a:off x="2544" y="262"/>
              <a:ext cx="192" cy="57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68" name="AutoShape 28"/>
            <p:cNvSpPr>
              <a:spLocks noChangeArrowheads="1"/>
            </p:cNvSpPr>
            <p:nvPr/>
          </p:nvSpPr>
          <p:spPr bwMode="auto">
            <a:xfrm rot="18564203" flipH="1">
              <a:off x="2352" y="358"/>
              <a:ext cx="192" cy="57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69" name="AutoShape 29"/>
            <p:cNvSpPr>
              <a:spLocks noChangeArrowheads="1"/>
            </p:cNvSpPr>
            <p:nvPr/>
          </p:nvSpPr>
          <p:spPr bwMode="auto">
            <a:xfrm rot="19733578" flipH="1">
              <a:off x="2592" y="-26"/>
              <a:ext cx="192" cy="816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470" name="AutoShape 30"/>
            <p:cNvSpPr>
              <a:spLocks noChangeArrowheads="1"/>
            </p:cNvSpPr>
            <p:nvPr/>
          </p:nvSpPr>
          <p:spPr bwMode="auto">
            <a:xfrm rot="1866422">
              <a:off x="2899" y="-21"/>
              <a:ext cx="240" cy="91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858000" cy="20621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Current Biology </a:t>
            </a:r>
            <a:r>
              <a:rPr lang="en-US" sz="3200" b="1"/>
              <a:t>18</a:t>
            </a:r>
            <a:r>
              <a:rPr lang="en-US" sz="3200"/>
              <a:t>:R759 (2008)</a:t>
            </a:r>
          </a:p>
          <a:p>
            <a:r>
              <a:rPr lang="en-US" sz="3200"/>
              <a:t>Proc Natl Acad Sci </a:t>
            </a:r>
            <a:r>
              <a:rPr lang="en-US" sz="3200" b="1"/>
              <a:t>106</a:t>
            </a:r>
            <a:r>
              <a:rPr lang="en-US" sz="3200"/>
              <a:t>:6471 (2009)</a:t>
            </a:r>
          </a:p>
          <a:p>
            <a:r>
              <a:rPr lang="en-US" sz="3200"/>
              <a:t>Mol Syst Biol </a:t>
            </a:r>
            <a:r>
              <a:rPr lang="en-US" sz="3200" b="1"/>
              <a:t>6</a:t>
            </a:r>
            <a:r>
              <a:rPr lang="en-US" sz="3200"/>
              <a:t>:405 (2010)</a:t>
            </a:r>
          </a:p>
          <a:p>
            <a:r>
              <a:rPr lang="en-US" sz="3200"/>
              <a:t>Handbk of Syst Biol (to appear)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5410200" y="1066800"/>
            <a:ext cx="152400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 flipV="1">
            <a:off x="7086600" y="4038600"/>
            <a:ext cx="457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6764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" y="319405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DNA synthesis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5410200" y="457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G2</a:t>
            </a:r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685800" y="1828800"/>
            <a:ext cx="1419225" cy="1419225"/>
            <a:chOff x="4382" y="1216"/>
            <a:chExt cx="894" cy="894"/>
          </a:xfrm>
        </p:grpSpPr>
        <p:sp>
          <p:nvSpPr>
            <p:cNvPr id="6231" name="Oval 9"/>
            <p:cNvSpPr>
              <a:spLocks noChangeArrowheads="1"/>
            </p:cNvSpPr>
            <p:nvPr/>
          </p:nvSpPr>
          <p:spPr bwMode="auto">
            <a:xfrm>
              <a:off x="4382" y="1216"/>
              <a:ext cx="894" cy="894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10"/>
            <p:cNvSpPr>
              <a:spLocks noChangeArrowheads="1"/>
            </p:cNvSpPr>
            <p:nvPr/>
          </p:nvSpPr>
          <p:spPr bwMode="auto">
            <a:xfrm>
              <a:off x="4693" y="1572"/>
              <a:ext cx="425" cy="396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33" name="Group 11"/>
            <p:cNvGrpSpPr>
              <a:grpSpLocks/>
            </p:cNvGrpSpPr>
            <p:nvPr/>
          </p:nvGrpSpPr>
          <p:grpSpPr bwMode="auto">
            <a:xfrm>
              <a:off x="4800" y="1616"/>
              <a:ext cx="63" cy="295"/>
              <a:chOff x="4870" y="1616"/>
              <a:chExt cx="63" cy="295"/>
            </a:xfrm>
          </p:grpSpPr>
          <p:sp>
            <p:nvSpPr>
              <p:cNvPr id="6238" name="Line 12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Oval 13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Oval 14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34" name="Group 15"/>
            <p:cNvGrpSpPr>
              <a:grpSpLocks/>
            </p:cNvGrpSpPr>
            <p:nvPr/>
          </p:nvGrpSpPr>
          <p:grpSpPr bwMode="auto">
            <a:xfrm>
              <a:off x="4966" y="1632"/>
              <a:ext cx="63" cy="295"/>
              <a:chOff x="4870" y="1616"/>
              <a:chExt cx="63" cy="295"/>
            </a:xfrm>
          </p:grpSpPr>
          <p:sp>
            <p:nvSpPr>
              <p:cNvPr id="6235" name="Line 16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Oval 17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Oval 18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2" name="Oval 19"/>
          <p:cNvSpPr>
            <a:spLocks noChangeArrowheads="1"/>
          </p:cNvSpPr>
          <p:nvPr/>
        </p:nvSpPr>
        <p:spPr bwMode="auto">
          <a:xfrm>
            <a:off x="3762375" y="180975"/>
            <a:ext cx="1419225" cy="1419225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20"/>
          <p:cNvSpPr>
            <a:spLocks noChangeArrowheads="1"/>
          </p:cNvSpPr>
          <p:nvPr/>
        </p:nvSpPr>
        <p:spPr bwMode="auto">
          <a:xfrm>
            <a:off x="4097338" y="603250"/>
            <a:ext cx="787400" cy="723900"/>
          </a:xfrm>
          <a:prstGeom prst="ellipse">
            <a:avLst/>
          </a:prstGeom>
          <a:solidFill>
            <a:srgbClr val="FFE9F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21"/>
          <p:cNvSpPr>
            <a:spLocks noChangeShapeType="1"/>
          </p:cNvSpPr>
          <p:nvPr/>
        </p:nvSpPr>
        <p:spPr bwMode="auto">
          <a:xfrm>
            <a:off x="4346575" y="884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22"/>
          <p:cNvSpPr>
            <a:spLocks noChangeShapeType="1"/>
          </p:cNvSpPr>
          <p:nvPr/>
        </p:nvSpPr>
        <p:spPr bwMode="auto">
          <a:xfrm>
            <a:off x="4346575" y="9509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23"/>
          <p:cNvSpPr>
            <a:spLocks noChangeShapeType="1"/>
          </p:cNvSpPr>
          <p:nvPr/>
        </p:nvSpPr>
        <p:spPr bwMode="auto">
          <a:xfrm>
            <a:off x="4346575" y="1019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24"/>
          <p:cNvSpPr>
            <a:spLocks noChangeShapeType="1"/>
          </p:cNvSpPr>
          <p:nvPr/>
        </p:nvSpPr>
        <p:spPr bwMode="auto">
          <a:xfrm>
            <a:off x="4622800" y="906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25"/>
          <p:cNvSpPr>
            <a:spLocks noChangeShapeType="1"/>
          </p:cNvSpPr>
          <p:nvPr/>
        </p:nvSpPr>
        <p:spPr bwMode="auto">
          <a:xfrm>
            <a:off x="4622800" y="973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>
            <a:off x="4622800" y="10414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7"/>
          <p:cNvSpPr>
            <a:spLocks noChangeShapeType="1"/>
          </p:cNvSpPr>
          <p:nvPr/>
        </p:nvSpPr>
        <p:spPr bwMode="auto">
          <a:xfrm flipH="1">
            <a:off x="3276600" y="6019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8"/>
          <p:cNvSpPr>
            <a:spLocks noChangeShapeType="1"/>
          </p:cNvSpPr>
          <p:nvPr/>
        </p:nvSpPr>
        <p:spPr bwMode="auto">
          <a:xfrm flipH="1" flipV="1">
            <a:off x="1676400" y="3657600"/>
            <a:ext cx="36195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29"/>
          <p:cNvSpPr>
            <a:spLocks noChangeArrowheads="1"/>
          </p:cNvSpPr>
          <p:nvPr/>
        </p:nvSpPr>
        <p:spPr bwMode="auto">
          <a:xfrm>
            <a:off x="1295400" y="5113338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G1</a:t>
            </a:r>
          </a:p>
        </p:txBody>
      </p:sp>
      <p:grpSp>
        <p:nvGrpSpPr>
          <p:cNvPr id="6163" name="Group 30"/>
          <p:cNvGrpSpPr>
            <a:grpSpLocks/>
          </p:cNvGrpSpPr>
          <p:nvPr/>
        </p:nvGrpSpPr>
        <p:grpSpPr bwMode="auto">
          <a:xfrm>
            <a:off x="1828800" y="5410200"/>
            <a:ext cx="1104900" cy="1104900"/>
            <a:chOff x="1152" y="3408"/>
            <a:chExt cx="696" cy="696"/>
          </a:xfrm>
        </p:grpSpPr>
        <p:sp>
          <p:nvSpPr>
            <p:cNvPr id="6227" name="Oval 31"/>
            <p:cNvSpPr>
              <a:spLocks noChangeArrowheads="1"/>
            </p:cNvSpPr>
            <p:nvPr/>
          </p:nvSpPr>
          <p:spPr bwMode="auto">
            <a:xfrm>
              <a:off x="1152" y="340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32"/>
            <p:cNvSpPr>
              <a:spLocks noChangeArrowheads="1"/>
            </p:cNvSpPr>
            <p:nvPr/>
          </p:nvSpPr>
          <p:spPr bwMode="auto">
            <a:xfrm>
              <a:off x="1356" y="3596"/>
              <a:ext cx="392" cy="388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Line 33"/>
            <p:cNvSpPr>
              <a:spLocks noChangeShapeType="1"/>
            </p:cNvSpPr>
            <p:nvPr/>
          </p:nvSpPr>
          <p:spPr bwMode="auto">
            <a:xfrm>
              <a:off x="1628" y="3644"/>
              <a:ext cx="0" cy="29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Line 34"/>
            <p:cNvSpPr>
              <a:spLocks noChangeShapeType="1"/>
            </p:cNvSpPr>
            <p:nvPr/>
          </p:nvSpPr>
          <p:spPr bwMode="auto">
            <a:xfrm>
              <a:off x="1502" y="3651"/>
              <a:ext cx="0" cy="2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4" name="Line 35"/>
          <p:cNvSpPr>
            <a:spLocks noChangeShapeType="1"/>
          </p:cNvSpPr>
          <p:nvPr/>
        </p:nvSpPr>
        <p:spPr bwMode="auto">
          <a:xfrm flipH="1">
            <a:off x="2133600" y="1143000"/>
            <a:ext cx="1295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36"/>
          <p:cNvSpPr txBox="1">
            <a:spLocks noChangeArrowheads="1"/>
          </p:cNvSpPr>
          <p:nvPr/>
        </p:nvSpPr>
        <p:spPr bwMode="auto">
          <a:xfrm>
            <a:off x="3429000" y="608965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cell division</a:t>
            </a:r>
            <a:endParaRPr lang="en-US" sz="1800" b="1"/>
          </a:p>
        </p:txBody>
      </p:sp>
      <p:grpSp>
        <p:nvGrpSpPr>
          <p:cNvPr id="6166" name="Group 37"/>
          <p:cNvGrpSpPr>
            <a:grpSpLocks/>
          </p:cNvGrpSpPr>
          <p:nvPr/>
        </p:nvGrpSpPr>
        <p:grpSpPr bwMode="auto">
          <a:xfrm>
            <a:off x="228600" y="5486400"/>
            <a:ext cx="1104900" cy="1104900"/>
            <a:chOff x="988" y="118"/>
            <a:chExt cx="696" cy="696"/>
          </a:xfrm>
        </p:grpSpPr>
        <p:sp>
          <p:nvSpPr>
            <p:cNvPr id="6222" name="Oval 38"/>
            <p:cNvSpPr>
              <a:spLocks noChangeArrowheads="1"/>
            </p:cNvSpPr>
            <p:nvPr/>
          </p:nvSpPr>
          <p:spPr bwMode="auto">
            <a:xfrm>
              <a:off x="988" y="11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23" name="Group 39"/>
            <p:cNvGrpSpPr>
              <a:grpSpLocks/>
            </p:cNvGrpSpPr>
            <p:nvPr/>
          </p:nvGrpSpPr>
          <p:grpSpPr bwMode="auto">
            <a:xfrm>
              <a:off x="1144" y="332"/>
              <a:ext cx="392" cy="388"/>
              <a:chOff x="1144" y="332"/>
              <a:chExt cx="392" cy="388"/>
            </a:xfrm>
          </p:grpSpPr>
          <p:sp>
            <p:nvSpPr>
              <p:cNvPr id="6224" name="Oval 40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Line 41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Line 42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67" name="Oval 43"/>
          <p:cNvSpPr>
            <a:spLocks noChangeArrowheads="1"/>
          </p:cNvSpPr>
          <p:nvPr/>
        </p:nvSpPr>
        <p:spPr bwMode="auto">
          <a:xfrm>
            <a:off x="7004050" y="1828800"/>
            <a:ext cx="1638300" cy="1638300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44"/>
          <p:cNvSpPr>
            <a:spLocks noChangeShapeType="1"/>
          </p:cNvSpPr>
          <p:nvPr/>
        </p:nvSpPr>
        <p:spPr bwMode="auto">
          <a:xfrm>
            <a:off x="7800975" y="23161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45"/>
          <p:cNvSpPr>
            <a:spLocks noChangeShapeType="1"/>
          </p:cNvSpPr>
          <p:nvPr/>
        </p:nvSpPr>
        <p:spPr bwMode="auto">
          <a:xfrm>
            <a:off x="7800975" y="23828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46"/>
          <p:cNvSpPr>
            <a:spLocks noChangeShapeType="1"/>
          </p:cNvSpPr>
          <p:nvPr/>
        </p:nvSpPr>
        <p:spPr bwMode="auto">
          <a:xfrm>
            <a:off x="7800975" y="24511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1" name="Group 47"/>
          <p:cNvGrpSpPr>
            <a:grpSpLocks/>
          </p:cNvGrpSpPr>
          <p:nvPr/>
        </p:nvGrpSpPr>
        <p:grpSpPr bwMode="auto">
          <a:xfrm>
            <a:off x="7894638" y="2395538"/>
            <a:ext cx="381000" cy="520700"/>
            <a:chOff x="1608" y="3648"/>
            <a:chExt cx="240" cy="328"/>
          </a:xfrm>
        </p:grpSpPr>
        <p:sp>
          <p:nvSpPr>
            <p:cNvPr id="6219" name="Line 48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Oval 49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21" name="Line 50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2" name="Line 51"/>
          <p:cNvSpPr>
            <a:spLocks noChangeShapeType="1"/>
          </p:cNvSpPr>
          <p:nvPr/>
        </p:nvSpPr>
        <p:spPr bwMode="auto">
          <a:xfrm>
            <a:off x="7800975" y="28495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Line 52"/>
          <p:cNvSpPr>
            <a:spLocks noChangeShapeType="1"/>
          </p:cNvSpPr>
          <p:nvPr/>
        </p:nvSpPr>
        <p:spPr bwMode="auto">
          <a:xfrm>
            <a:off x="7800975" y="2916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Line 53"/>
          <p:cNvSpPr>
            <a:spLocks noChangeShapeType="1"/>
          </p:cNvSpPr>
          <p:nvPr/>
        </p:nvSpPr>
        <p:spPr bwMode="auto">
          <a:xfrm>
            <a:off x="7800975" y="29845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5" name="Group 54"/>
          <p:cNvGrpSpPr>
            <a:grpSpLocks/>
          </p:cNvGrpSpPr>
          <p:nvPr/>
        </p:nvGrpSpPr>
        <p:grpSpPr bwMode="auto">
          <a:xfrm flipH="1">
            <a:off x="7399338" y="2395538"/>
            <a:ext cx="381000" cy="520700"/>
            <a:chOff x="1608" y="3648"/>
            <a:chExt cx="240" cy="328"/>
          </a:xfrm>
        </p:grpSpPr>
        <p:sp>
          <p:nvSpPr>
            <p:cNvPr id="6216" name="Line 55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6" name="Oval 56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18" name="Line 57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6" name="Group 58"/>
          <p:cNvGrpSpPr>
            <a:grpSpLocks/>
          </p:cNvGrpSpPr>
          <p:nvPr/>
        </p:nvGrpSpPr>
        <p:grpSpPr bwMode="auto">
          <a:xfrm>
            <a:off x="5638800" y="5143500"/>
            <a:ext cx="1638300" cy="1638300"/>
            <a:chOff x="459" y="1134"/>
            <a:chExt cx="1032" cy="1032"/>
          </a:xfrm>
        </p:grpSpPr>
        <p:sp>
          <p:nvSpPr>
            <p:cNvPr id="6207" name="Oval 59"/>
            <p:cNvSpPr>
              <a:spLocks noChangeArrowheads="1"/>
            </p:cNvSpPr>
            <p:nvPr/>
          </p:nvSpPr>
          <p:spPr bwMode="auto">
            <a:xfrm>
              <a:off x="459" y="1134"/>
              <a:ext cx="1032" cy="1032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8" name="Group 60"/>
            <p:cNvGrpSpPr>
              <a:grpSpLocks/>
            </p:cNvGrpSpPr>
            <p:nvPr/>
          </p:nvGrpSpPr>
          <p:grpSpPr bwMode="auto">
            <a:xfrm>
              <a:off x="560" y="1484"/>
              <a:ext cx="392" cy="388"/>
              <a:chOff x="1144" y="332"/>
              <a:chExt cx="392" cy="388"/>
            </a:xfrm>
          </p:grpSpPr>
          <p:sp>
            <p:nvSpPr>
              <p:cNvPr id="6213" name="Oval 61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Line 62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Line 63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09" name="Group 64"/>
            <p:cNvGrpSpPr>
              <a:grpSpLocks/>
            </p:cNvGrpSpPr>
            <p:nvPr/>
          </p:nvGrpSpPr>
          <p:grpSpPr bwMode="auto">
            <a:xfrm>
              <a:off x="1024" y="1484"/>
              <a:ext cx="392" cy="388"/>
              <a:chOff x="1144" y="332"/>
              <a:chExt cx="392" cy="388"/>
            </a:xfrm>
          </p:grpSpPr>
          <p:sp>
            <p:nvSpPr>
              <p:cNvPr id="6210" name="Oval 65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Line 66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Line 67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77" name="Text Box 68"/>
          <p:cNvSpPr txBox="1">
            <a:spLocks noChangeArrowheads="1"/>
          </p:cNvSpPr>
          <p:nvPr/>
        </p:nvSpPr>
        <p:spPr bwMode="auto">
          <a:xfrm>
            <a:off x="1371600" y="57546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+</a:t>
            </a:r>
          </a:p>
        </p:txBody>
      </p:sp>
      <p:sp>
        <p:nvSpPr>
          <p:cNvPr id="6178" name="Text Box 69"/>
          <p:cNvSpPr txBox="1">
            <a:spLocks noChangeArrowheads="1"/>
          </p:cNvSpPr>
          <p:nvPr/>
        </p:nvSpPr>
        <p:spPr bwMode="auto">
          <a:xfrm>
            <a:off x="7164388" y="349885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Metaphase</a:t>
            </a:r>
          </a:p>
        </p:txBody>
      </p:sp>
      <p:sp>
        <p:nvSpPr>
          <p:cNvPr id="6179" name="Text Box 70"/>
          <p:cNvSpPr txBox="1">
            <a:spLocks noChangeArrowheads="1"/>
          </p:cNvSpPr>
          <p:nvPr/>
        </p:nvSpPr>
        <p:spPr bwMode="auto">
          <a:xfrm>
            <a:off x="7277100" y="456565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Anaphase</a:t>
            </a:r>
          </a:p>
        </p:txBody>
      </p:sp>
      <p:sp>
        <p:nvSpPr>
          <p:cNvPr id="6180" name="Text Box 71"/>
          <p:cNvSpPr txBox="1">
            <a:spLocks noChangeArrowheads="1"/>
          </p:cNvSpPr>
          <p:nvPr/>
        </p:nvSpPr>
        <p:spPr bwMode="auto">
          <a:xfrm>
            <a:off x="7251700" y="570865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Telophase</a:t>
            </a:r>
          </a:p>
        </p:txBody>
      </p:sp>
      <p:sp>
        <p:nvSpPr>
          <p:cNvPr id="6181" name="Text Box 72"/>
          <p:cNvSpPr txBox="1">
            <a:spLocks noChangeArrowheads="1"/>
          </p:cNvSpPr>
          <p:nvPr/>
        </p:nvSpPr>
        <p:spPr bwMode="auto">
          <a:xfrm>
            <a:off x="6354763" y="121285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Prophase</a:t>
            </a:r>
          </a:p>
        </p:txBody>
      </p:sp>
      <p:sp>
        <p:nvSpPr>
          <p:cNvPr id="6182" name="Line 73"/>
          <p:cNvSpPr>
            <a:spLocks noChangeShapeType="1"/>
          </p:cNvSpPr>
          <p:nvPr/>
        </p:nvSpPr>
        <p:spPr bwMode="auto">
          <a:xfrm>
            <a:off x="4341813" y="8128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74"/>
          <p:cNvSpPr>
            <a:spLocks noChangeShapeType="1"/>
          </p:cNvSpPr>
          <p:nvPr/>
        </p:nvSpPr>
        <p:spPr bwMode="auto">
          <a:xfrm>
            <a:off x="4337050" y="74612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>
            <a:off x="4337050" y="1160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Line 76"/>
          <p:cNvSpPr>
            <a:spLocks noChangeShapeType="1"/>
          </p:cNvSpPr>
          <p:nvPr/>
        </p:nvSpPr>
        <p:spPr bwMode="auto">
          <a:xfrm>
            <a:off x="4332288" y="109378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77"/>
          <p:cNvSpPr>
            <a:spLocks noChangeShapeType="1"/>
          </p:cNvSpPr>
          <p:nvPr/>
        </p:nvSpPr>
        <p:spPr bwMode="auto">
          <a:xfrm>
            <a:off x="4430713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Line 78"/>
          <p:cNvSpPr>
            <a:spLocks noChangeShapeType="1"/>
          </p:cNvSpPr>
          <p:nvPr/>
        </p:nvSpPr>
        <p:spPr bwMode="auto">
          <a:xfrm>
            <a:off x="4325938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Line 79"/>
          <p:cNvSpPr>
            <a:spLocks noChangeShapeType="1"/>
          </p:cNvSpPr>
          <p:nvPr/>
        </p:nvSpPr>
        <p:spPr bwMode="auto">
          <a:xfrm>
            <a:off x="4614863" y="83185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Line 80"/>
          <p:cNvSpPr>
            <a:spLocks noChangeShapeType="1"/>
          </p:cNvSpPr>
          <p:nvPr/>
        </p:nvSpPr>
        <p:spPr bwMode="auto">
          <a:xfrm>
            <a:off x="4610100" y="765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81"/>
          <p:cNvSpPr>
            <a:spLocks noChangeShapeType="1"/>
          </p:cNvSpPr>
          <p:nvPr/>
        </p:nvSpPr>
        <p:spPr bwMode="auto">
          <a:xfrm>
            <a:off x="4610100" y="11842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82"/>
          <p:cNvSpPr>
            <a:spLocks noChangeShapeType="1"/>
          </p:cNvSpPr>
          <p:nvPr/>
        </p:nvSpPr>
        <p:spPr bwMode="auto">
          <a:xfrm>
            <a:off x="4605338" y="11176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Line 83"/>
          <p:cNvSpPr>
            <a:spLocks noChangeShapeType="1"/>
          </p:cNvSpPr>
          <p:nvPr/>
        </p:nvSpPr>
        <p:spPr bwMode="auto">
          <a:xfrm>
            <a:off x="4706938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Line 84"/>
          <p:cNvSpPr>
            <a:spLocks noChangeShapeType="1"/>
          </p:cNvSpPr>
          <p:nvPr/>
        </p:nvSpPr>
        <p:spPr bwMode="auto">
          <a:xfrm>
            <a:off x="4602163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85"/>
          <p:cNvSpPr>
            <a:spLocks noChangeShapeType="1"/>
          </p:cNvSpPr>
          <p:nvPr/>
        </p:nvSpPr>
        <p:spPr bwMode="auto">
          <a:xfrm>
            <a:off x="7804150" y="22463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Line 86"/>
          <p:cNvSpPr>
            <a:spLocks noChangeShapeType="1"/>
          </p:cNvSpPr>
          <p:nvPr/>
        </p:nvSpPr>
        <p:spPr bwMode="auto">
          <a:xfrm>
            <a:off x="7799388" y="21796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Line 87"/>
          <p:cNvSpPr>
            <a:spLocks noChangeShapeType="1"/>
          </p:cNvSpPr>
          <p:nvPr/>
        </p:nvSpPr>
        <p:spPr bwMode="auto">
          <a:xfrm>
            <a:off x="7799388" y="25987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88"/>
          <p:cNvSpPr>
            <a:spLocks noChangeShapeType="1"/>
          </p:cNvSpPr>
          <p:nvPr/>
        </p:nvSpPr>
        <p:spPr bwMode="auto">
          <a:xfrm>
            <a:off x="7794625" y="25320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89"/>
          <p:cNvSpPr>
            <a:spLocks noChangeShapeType="1"/>
          </p:cNvSpPr>
          <p:nvPr/>
        </p:nvSpPr>
        <p:spPr bwMode="auto">
          <a:xfrm>
            <a:off x="7885113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Line 90"/>
          <p:cNvSpPr>
            <a:spLocks noChangeShapeType="1"/>
          </p:cNvSpPr>
          <p:nvPr/>
        </p:nvSpPr>
        <p:spPr bwMode="auto">
          <a:xfrm>
            <a:off x="7780338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Line 91"/>
          <p:cNvSpPr>
            <a:spLocks noChangeShapeType="1"/>
          </p:cNvSpPr>
          <p:nvPr/>
        </p:nvSpPr>
        <p:spPr bwMode="auto">
          <a:xfrm>
            <a:off x="7799388" y="277971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Line 92"/>
          <p:cNvSpPr>
            <a:spLocks noChangeShapeType="1"/>
          </p:cNvSpPr>
          <p:nvPr/>
        </p:nvSpPr>
        <p:spPr bwMode="auto">
          <a:xfrm>
            <a:off x="7794625" y="27130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Line 93"/>
          <p:cNvSpPr>
            <a:spLocks noChangeShapeType="1"/>
          </p:cNvSpPr>
          <p:nvPr/>
        </p:nvSpPr>
        <p:spPr bwMode="auto">
          <a:xfrm>
            <a:off x="7794625" y="3132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Line 94"/>
          <p:cNvSpPr>
            <a:spLocks noChangeShapeType="1"/>
          </p:cNvSpPr>
          <p:nvPr/>
        </p:nvSpPr>
        <p:spPr bwMode="auto">
          <a:xfrm>
            <a:off x="7789863" y="306546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95"/>
          <p:cNvSpPr>
            <a:spLocks noChangeShapeType="1"/>
          </p:cNvSpPr>
          <p:nvPr/>
        </p:nvSpPr>
        <p:spPr bwMode="auto">
          <a:xfrm>
            <a:off x="7885113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96"/>
          <p:cNvSpPr>
            <a:spLocks noChangeShapeType="1"/>
          </p:cNvSpPr>
          <p:nvPr/>
        </p:nvSpPr>
        <p:spPr bwMode="auto">
          <a:xfrm>
            <a:off x="7780338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Text Box 97"/>
          <p:cNvSpPr txBox="1">
            <a:spLocks noChangeArrowheads="1"/>
          </p:cNvSpPr>
          <p:nvPr/>
        </p:nvSpPr>
        <p:spPr bwMode="auto">
          <a:xfrm>
            <a:off x="2209800" y="2401888"/>
            <a:ext cx="4648200" cy="24923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Alternation of DNA synthesis and mitosis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Checkpoints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Balanced growth and division</a:t>
            </a:r>
          </a:p>
          <a:p>
            <a:pPr eaLnBrk="0" hangingPunct="0"/>
            <a:endParaRPr lang="en-US" sz="1200">
              <a:latin typeface="Comic Sans MS" pitchFamily="66" charset="0"/>
            </a:endParaRPr>
          </a:p>
          <a:p>
            <a:pPr eaLnBrk="0" hangingPunct="0"/>
            <a:r>
              <a:rPr lang="en-US" sz="2400">
                <a:latin typeface="Comic Sans MS" pitchFamily="66" charset="0"/>
              </a:rPr>
              <a:t>Robust yet noisy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89013"/>
            <a:ext cx="4572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budd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41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whi5ex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48025"/>
            <a:ext cx="4724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863600" y="48768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ea typeface="ＭＳ Ｐゴシック" pitchFamily="16" charset="-128"/>
              </a:rPr>
              <a:t>Budding: Myo1-GFP</a:t>
            </a:r>
          </a:p>
          <a:p>
            <a:pPr algn="l" eaLnBrk="0" hangingPunct="0"/>
            <a:r>
              <a:rPr lang="en-US" sz="1800">
                <a:ea typeface="ＭＳ Ｐゴシック" pitchFamily="16" charset="-128"/>
              </a:rPr>
              <a:t>Cell size: ACT1</a:t>
            </a:r>
            <a:r>
              <a:rPr lang="en-US" sz="1800" i="1">
                <a:ea typeface="ＭＳ Ｐゴシック" pitchFamily="16" charset="-128"/>
              </a:rPr>
              <a:t>pr</a:t>
            </a:r>
            <a:r>
              <a:rPr lang="en-US" sz="1800">
                <a:ea typeface="ＭＳ Ｐゴシック" pitchFamily="16" charset="-128"/>
              </a:rPr>
              <a:t>-DsRed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340350" y="487680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ea typeface="ＭＳ Ｐゴシック" pitchFamily="16" charset="-128"/>
              </a:rPr>
              <a:t>Whi5 exit: Whi5-GFP</a:t>
            </a:r>
          </a:p>
          <a:p>
            <a:pPr algn="l" eaLnBrk="0" hangingPunct="0"/>
            <a:r>
              <a:rPr lang="en-US" sz="1800">
                <a:ea typeface="ＭＳ Ｐゴシック" pitchFamily="16" charset="-128"/>
              </a:rPr>
              <a:t>Cell size: ACT1</a:t>
            </a:r>
            <a:r>
              <a:rPr lang="en-US" sz="1800" i="1">
                <a:ea typeface="ＭＳ Ｐゴシック" pitchFamily="16" charset="-128"/>
              </a:rPr>
              <a:t>pr</a:t>
            </a:r>
            <a:r>
              <a:rPr lang="en-US" sz="1800">
                <a:ea typeface="ＭＳ Ｐゴシック" pitchFamily="16" charset="-128"/>
              </a:rPr>
              <a:t>-DsRed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514600" y="228600"/>
            <a:ext cx="4659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ea typeface="ＭＳ Ｐゴシック" pitchFamily="16" charset="-128"/>
              </a:rPr>
              <a:t>Di Talia et al., Nature (2007)</a:t>
            </a:r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0" y="1371600"/>
            <a:ext cx="4318000" cy="1800225"/>
            <a:chOff x="0" y="864"/>
            <a:chExt cx="2720" cy="1134"/>
          </a:xfrm>
        </p:grpSpPr>
        <p:pic>
          <p:nvPicPr>
            <p:cNvPr id="52249" name="Picture 9" descr="fg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864"/>
              <a:ext cx="272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0" name="AutoShape 10"/>
            <p:cNvSpPr>
              <a:spLocks noChangeArrowheads="1"/>
            </p:cNvSpPr>
            <p:nvPr/>
          </p:nvSpPr>
          <p:spPr bwMode="auto">
            <a:xfrm rot="-5279249">
              <a:off x="496" y="1249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AutoShape 11"/>
            <p:cNvSpPr>
              <a:spLocks noChangeArrowheads="1"/>
            </p:cNvSpPr>
            <p:nvPr/>
          </p:nvSpPr>
          <p:spPr bwMode="auto">
            <a:xfrm rot="-5279249">
              <a:off x="768" y="1240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AutoShape 12"/>
            <p:cNvSpPr>
              <a:spLocks noChangeArrowheads="1"/>
            </p:cNvSpPr>
            <p:nvPr/>
          </p:nvSpPr>
          <p:spPr bwMode="auto">
            <a:xfrm rot="-8178148">
              <a:off x="1433" y="1200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AutoShape 13"/>
            <p:cNvSpPr>
              <a:spLocks noChangeArrowheads="1"/>
            </p:cNvSpPr>
            <p:nvPr/>
          </p:nvSpPr>
          <p:spPr bwMode="auto">
            <a:xfrm rot="-8178148">
              <a:off x="1736" y="152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AutoShape 14"/>
            <p:cNvSpPr>
              <a:spLocks noChangeArrowheads="1"/>
            </p:cNvSpPr>
            <p:nvPr/>
          </p:nvSpPr>
          <p:spPr bwMode="auto">
            <a:xfrm rot="-8178148">
              <a:off x="1753" y="1216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AutoShape 15"/>
            <p:cNvSpPr>
              <a:spLocks noChangeArrowheads="1"/>
            </p:cNvSpPr>
            <p:nvPr/>
          </p:nvSpPr>
          <p:spPr bwMode="auto">
            <a:xfrm rot="-8178148">
              <a:off x="2137" y="120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AutoShape 16"/>
            <p:cNvSpPr>
              <a:spLocks noChangeArrowheads="1"/>
            </p:cNvSpPr>
            <p:nvPr/>
          </p:nvSpPr>
          <p:spPr bwMode="auto">
            <a:xfrm rot="-8178148">
              <a:off x="2112" y="1528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AutoShape 17"/>
            <p:cNvSpPr>
              <a:spLocks noChangeArrowheads="1"/>
            </p:cNvSpPr>
            <p:nvPr/>
          </p:nvSpPr>
          <p:spPr bwMode="auto">
            <a:xfrm rot="-8178148">
              <a:off x="2473" y="1536"/>
              <a:ext cx="47" cy="6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3" name="Rectangle 18"/>
          <p:cNvSpPr>
            <a:spLocks noChangeArrowheads="1"/>
          </p:cNvSpPr>
          <p:nvPr/>
        </p:nvSpPr>
        <p:spPr bwMode="auto">
          <a:xfrm>
            <a:off x="0" y="838200"/>
            <a:ext cx="4419600" cy="51816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9"/>
          <p:cNvSpPr txBox="1">
            <a:spLocks noChangeArrowheads="1"/>
          </p:cNvSpPr>
          <p:nvPr/>
        </p:nvSpPr>
        <p:spPr bwMode="auto">
          <a:xfrm>
            <a:off x="838200" y="1371600"/>
            <a:ext cx="7302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Whi5</a:t>
            </a:r>
          </a:p>
        </p:txBody>
      </p:sp>
      <p:sp>
        <p:nvSpPr>
          <p:cNvPr id="52235" name="Line 20"/>
          <p:cNvSpPr>
            <a:spLocks noChangeShapeType="1"/>
          </p:cNvSpPr>
          <p:nvPr/>
        </p:nvSpPr>
        <p:spPr bwMode="auto">
          <a:xfrm>
            <a:off x="904875" y="2854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21"/>
          <p:cNvSpPr txBox="1">
            <a:spLocks noChangeArrowheads="1"/>
          </p:cNvSpPr>
          <p:nvPr/>
        </p:nvSpPr>
        <p:spPr bwMode="auto">
          <a:xfrm>
            <a:off x="1666875" y="2654300"/>
            <a:ext cx="882650" cy="37941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Cyclin</a:t>
            </a:r>
          </a:p>
        </p:txBody>
      </p:sp>
      <p:sp>
        <p:nvSpPr>
          <p:cNvPr id="52237" name="Line 22"/>
          <p:cNvSpPr>
            <a:spLocks noChangeShapeType="1"/>
          </p:cNvSpPr>
          <p:nvPr/>
        </p:nvSpPr>
        <p:spPr bwMode="auto">
          <a:xfrm>
            <a:off x="1209675" y="17589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23"/>
          <p:cNvSpPr>
            <a:spLocks noChangeShapeType="1"/>
          </p:cNvSpPr>
          <p:nvPr/>
        </p:nvSpPr>
        <p:spPr bwMode="auto">
          <a:xfrm>
            <a:off x="1052513" y="26876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28" name="Text Box 24"/>
          <p:cNvSpPr txBox="1">
            <a:spLocks noChangeArrowheads="1"/>
          </p:cNvSpPr>
          <p:nvPr/>
        </p:nvSpPr>
        <p:spPr bwMode="auto">
          <a:xfrm>
            <a:off x="2055813" y="1371600"/>
            <a:ext cx="8826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Whi5P</a:t>
            </a:r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1533525" y="158591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3130" name="Group 26"/>
          <p:cNvGrpSpPr>
            <a:grpSpLocks/>
          </p:cNvGrpSpPr>
          <p:nvPr/>
        </p:nvGrpSpPr>
        <p:grpSpPr bwMode="auto">
          <a:xfrm>
            <a:off x="1481138" y="1143000"/>
            <a:ext cx="614362" cy="342900"/>
            <a:chOff x="1221" y="720"/>
            <a:chExt cx="387" cy="216"/>
          </a:xfrm>
        </p:grpSpPr>
        <p:sp>
          <p:nvSpPr>
            <p:cNvPr id="52247" name="Line 27"/>
            <p:cNvSpPr>
              <a:spLocks noChangeShapeType="1"/>
            </p:cNvSpPr>
            <p:nvPr/>
          </p:nvSpPr>
          <p:spPr bwMode="auto">
            <a:xfrm>
              <a:off x="1266" y="93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Text Box 28"/>
            <p:cNvSpPr txBox="1">
              <a:spLocks noChangeArrowheads="1"/>
            </p:cNvSpPr>
            <p:nvPr/>
          </p:nvSpPr>
          <p:spPr bwMode="auto">
            <a:xfrm>
              <a:off x="1221" y="720"/>
              <a:ext cx="387" cy="2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1595438" y="1538288"/>
            <a:ext cx="522287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Exit</a:t>
            </a:r>
          </a:p>
        </p:txBody>
      </p:sp>
      <p:sp>
        <p:nvSpPr>
          <p:cNvPr id="52243" name="Line 30"/>
          <p:cNvSpPr>
            <a:spLocks noChangeShapeType="1"/>
          </p:cNvSpPr>
          <p:nvPr/>
        </p:nvSpPr>
        <p:spPr bwMode="auto">
          <a:xfrm flipV="1">
            <a:off x="2590800" y="25908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31"/>
          <p:cNvSpPr>
            <a:spLocks noChangeShapeType="1"/>
          </p:cNvSpPr>
          <p:nvPr/>
        </p:nvSpPr>
        <p:spPr bwMode="auto">
          <a:xfrm>
            <a:off x="2590800" y="2895600"/>
            <a:ext cx="609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32"/>
          <p:cNvSpPr txBox="1">
            <a:spLocks noChangeArrowheads="1"/>
          </p:cNvSpPr>
          <p:nvPr/>
        </p:nvSpPr>
        <p:spPr bwMode="auto">
          <a:xfrm>
            <a:off x="3200400" y="2362200"/>
            <a:ext cx="514350" cy="37941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BE</a:t>
            </a:r>
          </a:p>
        </p:txBody>
      </p:sp>
      <p:sp>
        <p:nvSpPr>
          <p:cNvPr id="52246" name="Text Box 33"/>
          <p:cNvSpPr txBox="1">
            <a:spLocks noChangeArrowheads="1"/>
          </p:cNvSpPr>
          <p:nvPr/>
        </p:nvSpPr>
        <p:spPr bwMode="auto">
          <a:xfrm>
            <a:off x="3124200" y="2895600"/>
            <a:ext cx="806450" cy="6540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DNA</a:t>
            </a:r>
          </a:p>
          <a:p>
            <a:r>
              <a:rPr lang="en-US" sz="1800" b="1"/>
              <a:t>synth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8" grpId="0"/>
      <p:bldP spid="303129" grpId="0" animBg="1"/>
      <p:bldP spid="3031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48768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Daughter cell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14600" y="228600"/>
            <a:ext cx="4659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ea typeface="ＭＳ Ｐゴシック" pitchFamily="16" charset="-128"/>
              </a:rPr>
              <a:t>Di Talia et al., Nature (2007)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81000" y="1447800"/>
            <a:ext cx="4191000" cy="3810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733800" cy="3055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11313"/>
            <a:ext cx="3810000" cy="30051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876800" y="460057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rot="-5400000">
            <a:off x="8181975" y="271938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rot="-5400000">
            <a:off x="-390525" y="2857500"/>
            <a:ext cx="251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1400175" y="1676400"/>
            <a:ext cx="0" cy="243840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400800" y="2743200"/>
            <a:ext cx="2590800" cy="33655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/>
              <a:t>T</a:t>
            </a:r>
            <a:r>
              <a:rPr lang="en-US" b="1" baseline="-25000"/>
              <a:t>2</a:t>
            </a:r>
            <a:r>
              <a:rPr lang="en-US" b="1"/>
              <a:t> = </a:t>
            </a:r>
            <a:r>
              <a:rPr lang="en-US" b="1" i="1"/>
              <a:t>T</a:t>
            </a:r>
            <a:r>
              <a:rPr lang="en-US" b="1" baseline="-25000"/>
              <a:t>G1</a:t>
            </a:r>
            <a:r>
              <a:rPr lang="en-US" b="1"/>
              <a:t> – </a:t>
            </a:r>
            <a:r>
              <a:rPr lang="en-US" b="1" i="1"/>
              <a:t>T</a:t>
            </a:r>
            <a:r>
              <a:rPr lang="en-US" b="1" baseline="-25000"/>
              <a:t>1</a:t>
            </a:r>
            <a:r>
              <a:rPr lang="en-US" b="1"/>
              <a:t> =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1tm_M_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260350"/>
            <a:ext cx="787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858000" y="457200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Mother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1tm_M_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60350"/>
            <a:ext cx="8001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g1tm_m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5138"/>
            <a:ext cx="36957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1t1tm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260350"/>
            <a:ext cx="7785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g1t1_d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325"/>
            <a:ext cx="3810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181600" y="609600"/>
            <a:ext cx="2863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ea typeface="ＭＳ Ｐゴシック" pitchFamily="16" charset="-128"/>
              </a:rPr>
              <a:t>Expt.: Di Talia et al, Nature (2007)</a:t>
            </a: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2601913" y="1698625"/>
            <a:ext cx="588962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-25000"/>
              <a:t>G1</a:t>
            </a:r>
            <a:endParaRPr lang="en-US" sz="2000"/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2335213" y="2971800"/>
            <a:ext cx="460375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-25000"/>
              <a:t>1</a:t>
            </a:r>
            <a:endParaRPr lang="en-US" sz="200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6200" y="6400800"/>
            <a:ext cx="180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ea typeface="ＭＳ Ｐゴシック" pitchFamily="16" charset="-128"/>
              </a:rPr>
              <a:t>Daughter cells</a:t>
            </a:r>
            <a:endParaRPr lang="en-US" sz="2400">
              <a:ea typeface="ＭＳ Ｐゴシック" pitchFamily="16" charset="-128"/>
            </a:endParaRP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V="1">
            <a:off x="3733800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3806825" y="3276600"/>
            <a:ext cx="460375" cy="42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506538" y="4302125"/>
            <a:ext cx="2379662" cy="650875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T</a:t>
            </a:r>
            <a:r>
              <a:rPr lang="en-US" sz="1800" baseline="-25000"/>
              <a:t>1</a:t>
            </a:r>
            <a:r>
              <a:rPr lang="en-US" sz="1800"/>
              <a:t> = Time when Whi5</a:t>
            </a:r>
          </a:p>
          <a:p>
            <a:pPr algn="r"/>
            <a:r>
              <a:rPr lang="en-US" sz="1800"/>
              <a:t>exits from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410200" y="1066800"/>
            <a:ext cx="1524000" cy="104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7086600" y="4038600"/>
            <a:ext cx="457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764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1925" y="319405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DNA synthesis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410200" y="4572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G2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685800" y="1828800"/>
            <a:ext cx="1419225" cy="1419225"/>
            <a:chOff x="4382" y="1216"/>
            <a:chExt cx="894" cy="894"/>
          </a:xfrm>
        </p:grpSpPr>
        <p:sp>
          <p:nvSpPr>
            <p:cNvPr id="7289" name="Oval 8"/>
            <p:cNvSpPr>
              <a:spLocks noChangeArrowheads="1"/>
            </p:cNvSpPr>
            <p:nvPr/>
          </p:nvSpPr>
          <p:spPr bwMode="auto">
            <a:xfrm>
              <a:off x="4382" y="1216"/>
              <a:ext cx="894" cy="894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0" name="Oval 9"/>
            <p:cNvSpPr>
              <a:spLocks noChangeArrowheads="1"/>
            </p:cNvSpPr>
            <p:nvPr/>
          </p:nvSpPr>
          <p:spPr bwMode="auto">
            <a:xfrm>
              <a:off x="4693" y="1572"/>
              <a:ext cx="425" cy="396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91" name="Group 10"/>
            <p:cNvGrpSpPr>
              <a:grpSpLocks/>
            </p:cNvGrpSpPr>
            <p:nvPr/>
          </p:nvGrpSpPr>
          <p:grpSpPr bwMode="auto">
            <a:xfrm>
              <a:off x="4800" y="1616"/>
              <a:ext cx="63" cy="295"/>
              <a:chOff x="4870" y="1616"/>
              <a:chExt cx="63" cy="295"/>
            </a:xfrm>
          </p:grpSpPr>
          <p:sp>
            <p:nvSpPr>
              <p:cNvPr id="7296" name="Line 11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Oval 12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Oval 13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F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92" name="Group 14"/>
            <p:cNvGrpSpPr>
              <a:grpSpLocks/>
            </p:cNvGrpSpPr>
            <p:nvPr/>
          </p:nvGrpSpPr>
          <p:grpSpPr bwMode="auto">
            <a:xfrm>
              <a:off x="4966" y="1632"/>
              <a:ext cx="63" cy="295"/>
              <a:chOff x="4870" y="1616"/>
              <a:chExt cx="63" cy="295"/>
            </a:xfrm>
          </p:grpSpPr>
          <p:sp>
            <p:nvSpPr>
              <p:cNvPr id="7293" name="Line 15"/>
              <p:cNvSpPr>
                <a:spLocks noChangeShapeType="1"/>
              </p:cNvSpPr>
              <p:nvPr/>
            </p:nvSpPr>
            <p:spPr bwMode="auto">
              <a:xfrm>
                <a:off x="4901" y="1616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Oval 16"/>
              <p:cNvSpPr>
                <a:spLocks noChangeArrowheads="1"/>
              </p:cNvSpPr>
              <p:nvPr/>
            </p:nvSpPr>
            <p:spPr bwMode="auto">
              <a:xfrm>
                <a:off x="4870" y="165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Oval 17"/>
              <p:cNvSpPr>
                <a:spLocks noChangeArrowheads="1"/>
              </p:cNvSpPr>
              <p:nvPr/>
            </p:nvSpPr>
            <p:spPr bwMode="auto">
              <a:xfrm>
                <a:off x="4872" y="1788"/>
                <a:ext cx="61" cy="7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76" name="Oval 18"/>
          <p:cNvSpPr>
            <a:spLocks noChangeArrowheads="1"/>
          </p:cNvSpPr>
          <p:nvPr/>
        </p:nvSpPr>
        <p:spPr bwMode="auto">
          <a:xfrm>
            <a:off x="3762375" y="180975"/>
            <a:ext cx="1419225" cy="1419225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19"/>
          <p:cNvSpPr>
            <a:spLocks noChangeArrowheads="1"/>
          </p:cNvSpPr>
          <p:nvPr/>
        </p:nvSpPr>
        <p:spPr bwMode="auto">
          <a:xfrm>
            <a:off x="4097338" y="603250"/>
            <a:ext cx="787400" cy="723900"/>
          </a:xfrm>
          <a:prstGeom prst="ellipse">
            <a:avLst/>
          </a:prstGeom>
          <a:solidFill>
            <a:srgbClr val="FFE9F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20"/>
          <p:cNvSpPr>
            <a:spLocks noChangeShapeType="1"/>
          </p:cNvSpPr>
          <p:nvPr/>
        </p:nvSpPr>
        <p:spPr bwMode="auto">
          <a:xfrm>
            <a:off x="4346575" y="884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21"/>
          <p:cNvSpPr>
            <a:spLocks noChangeShapeType="1"/>
          </p:cNvSpPr>
          <p:nvPr/>
        </p:nvSpPr>
        <p:spPr bwMode="auto">
          <a:xfrm>
            <a:off x="4346575" y="9509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22"/>
          <p:cNvSpPr>
            <a:spLocks noChangeShapeType="1"/>
          </p:cNvSpPr>
          <p:nvPr/>
        </p:nvSpPr>
        <p:spPr bwMode="auto">
          <a:xfrm>
            <a:off x="4346575" y="1019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23"/>
          <p:cNvSpPr>
            <a:spLocks noChangeShapeType="1"/>
          </p:cNvSpPr>
          <p:nvPr/>
        </p:nvSpPr>
        <p:spPr bwMode="auto">
          <a:xfrm>
            <a:off x="4622800" y="906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4622800" y="973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25"/>
          <p:cNvSpPr>
            <a:spLocks noChangeShapeType="1"/>
          </p:cNvSpPr>
          <p:nvPr/>
        </p:nvSpPr>
        <p:spPr bwMode="auto">
          <a:xfrm>
            <a:off x="4622800" y="10414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6"/>
          <p:cNvSpPr>
            <a:spLocks noChangeShapeType="1"/>
          </p:cNvSpPr>
          <p:nvPr/>
        </p:nvSpPr>
        <p:spPr bwMode="auto">
          <a:xfrm flipH="1">
            <a:off x="3276600" y="6019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7"/>
          <p:cNvSpPr>
            <a:spLocks noChangeShapeType="1"/>
          </p:cNvSpPr>
          <p:nvPr/>
        </p:nvSpPr>
        <p:spPr bwMode="auto">
          <a:xfrm flipH="1" flipV="1">
            <a:off x="1676400" y="3657600"/>
            <a:ext cx="36195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28"/>
          <p:cNvSpPr>
            <a:spLocks noChangeArrowheads="1"/>
          </p:cNvSpPr>
          <p:nvPr/>
        </p:nvSpPr>
        <p:spPr bwMode="auto">
          <a:xfrm>
            <a:off x="1295400" y="5113338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/>
            <a:r>
              <a:rPr lang="en-US" sz="2400" b="1"/>
              <a:t>G1</a:t>
            </a:r>
          </a:p>
        </p:txBody>
      </p:sp>
      <p:grpSp>
        <p:nvGrpSpPr>
          <p:cNvPr id="7187" name="Group 29"/>
          <p:cNvGrpSpPr>
            <a:grpSpLocks/>
          </p:cNvGrpSpPr>
          <p:nvPr/>
        </p:nvGrpSpPr>
        <p:grpSpPr bwMode="auto">
          <a:xfrm>
            <a:off x="1828800" y="5410200"/>
            <a:ext cx="1104900" cy="1104900"/>
            <a:chOff x="1152" y="3408"/>
            <a:chExt cx="696" cy="696"/>
          </a:xfrm>
        </p:grpSpPr>
        <p:sp>
          <p:nvSpPr>
            <p:cNvPr id="7285" name="Oval 30"/>
            <p:cNvSpPr>
              <a:spLocks noChangeArrowheads="1"/>
            </p:cNvSpPr>
            <p:nvPr/>
          </p:nvSpPr>
          <p:spPr bwMode="auto">
            <a:xfrm>
              <a:off x="1152" y="340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6" name="Oval 31"/>
            <p:cNvSpPr>
              <a:spLocks noChangeArrowheads="1"/>
            </p:cNvSpPr>
            <p:nvPr/>
          </p:nvSpPr>
          <p:spPr bwMode="auto">
            <a:xfrm>
              <a:off x="1356" y="3596"/>
              <a:ext cx="392" cy="388"/>
            </a:xfrm>
            <a:prstGeom prst="ellipse">
              <a:avLst/>
            </a:prstGeom>
            <a:solidFill>
              <a:srgbClr val="FFE9F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7" name="Line 32"/>
            <p:cNvSpPr>
              <a:spLocks noChangeShapeType="1"/>
            </p:cNvSpPr>
            <p:nvPr/>
          </p:nvSpPr>
          <p:spPr bwMode="auto">
            <a:xfrm>
              <a:off x="1628" y="3644"/>
              <a:ext cx="0" cy="29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8" name="Line 33"/>
            <p:cNvSpPr>
              <a:spLocks noChangeShapeType="1"/>
            </p:cNvSpPr>
            <p:nvPr/>
          </p:nvSpPr>
          <p:spPr bwMode="auto">
            <a:xfrm>
              <a:off x="1502" y="3651"/>
              <a:ext cx="0" cy="29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8" name="Line 34"/>
          <p:cNvSpPr>
            <a:spLocks noChangeShapeType="1"/>
          </p:cNvSpPr>
          <p:nvPr/>
        </p:nvSpPr>
        <p:spPr bwMode="auto">
          <a:xfrm flipH="1">
            <a:off x="2133600" y="1143000"/>
            <a:ext cx="1295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35"/>
          <p:cNvSpPr txBox="1">
            <a:spLocks noChangeArrowheads="1"/>
          </p:cNvSpPr>
          <p:nvPr/>
        </p:nvSpPr>
        <p:spPr bwMode="auto">
          <a:xfrm>
            <a:off x="3429000" y="608965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1"/>
              <a:t>cell division</a:t>
            </a:r>
            <a:endParaRPr lang="en-US" sz="1800" b="1"/>
          </a:p>
        </p:txBody>
      </p:sp>
      <p:grpSp>
        <p:nvGrpSpPr>
          <p:cNvPr id="7190" name="Group 36"/>
          <p:cNvGrpSpPr>
            <a:grpSpLocks/>
          </p:cNvGrpSpPr>
          <p:nvPr/>
        </p:nvGrpSpPr>
        <p:grpSpPr bwMode="auto">
          <a:xfrm>
            <a:off x="228600" y="5486400"/>
            <a:ext cx="1104900" cy="1104900"/>
            <a:chOff x="988" y="118"/>
            <a:chExt cx="696" cy="696"/>
          </a:xfrm>
        </p:grpSpPr>
        <p:sp>
          <p:nvSpPr>
            <p:cNvPr id="7280" name="Oval 37"/>
            <p:cNvSpPr>
              <a:spLocks noChangeArrowheads="1"/>
            </p:cNvSpPr>
            <p:nvPr/>
          </p:nvSpPr>
          <p:spPr bwMode="auto">
            <a:xfrm>
              <a:off x="988" y="118"/>
              <a:ext cx="696" cy="696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81" name="Group 38"/>
            <p:cNvGrpSpPr>
              <a:grpSpLocks/>
            </p:cNvGrpSpPr>
            <p:nvPr/>
          </p:nvGrpSpPr>
          <p:grpSpPr bwMode="auto">
            <a:xfrm>
              <a:off x="1144" y="332"/>
              <a:ext cx="392" cy="388"/>
              <a:chOff x="1144" y="332"/>
              <a:chExt cx="392" cy="388"/>
            </a:xfrm>
          </p:grpSpPr>
          <p:sp>
            <p:nvSpPr>
              <p:cNvPr id="7282" name="Oval 39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Line 40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Line 41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191" name="Oval 42"/>
          <p:cNvSpPr>
            <a:spLocks noChangeArrowheads="1"/>
          </p:cNvSpPr>
          <p:nvPr/>
        </p:nvSpPr>
        <p:spPr bwMode="auto">
          <a:xfrm>
            <a:off x="7004050" y="1828800"/>
            <a:ext cx="1638300" cy="1638300"/>
          </a:xfrm>
          <a:prstGeom prst="ellipse">
            <a:avLst/>
          </a:prstGeom>
          <a:solidFill>
            <a:srgbClr val="DDDDD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43"/>
          <p:cNvSpPr>
            <a:spLocks noChangeShapeType="1"/>
          </p:cNvSpPr>
          <p:nvPr/>
        </p:nvSpPr>
        <p:spPr bwMode="auto">
          <a:xfrm>
            <a:off x="7800975" y="23161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Line 44"/>
          <p:cNvSpPr>
            <a:spLocks noChangeShapeType="1"/>
          </p:cNvSpPr>
          <p:nvPr/>
        </p:nvSpPr>
        <p:spPr bwMode="auto">
          <a:xfrm>
            <a:off x="7800975" y="23828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Line 45"/>
          <p:cNvSpPr>
            <a:spLocks noChangeShapeType="1"/>
          </p:cNvSpPr>
          <p:nvPr/>
        </p:nvSpPr>
        <p:spPr bwMode="auto">
          <a:xfrm>
            <a:off x="7800975" y="24511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5" name="Group 46"/>
          <p:cNvGrpSpPr>
            <a:grpSpLocks/>
          </p:cNvGrpSpPr>
          <p:nvPr/>
        </p:nvGrpSpPr>
        <p:grpSpPr bwMode="auto">
          <a:xfrm>
            <a:off x="7894638" y="2395538"/>
            <a:ext cx="381000" cy="520700"/>
            <a:chOff x="1608" y="3648"/>
            <a:chExt cx="240" cy="328"/>
          </a:xfrm>
        </p:grpSpPr>
        <p:sp>
          <p:nvSpPr>
            <p:cNvPr id="7277" name="Line 47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2" name="Oval 48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9" name="Line 49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6" name="Line 50"/>
          <p:cNvSpPr>
            <a:spLocks noChangeShapeType="1"/>
          </p:cNvSpPr>
          <p:nvPr/>
        </p:nvSpPr>
        <p:spPr bwMode="auto">
          <a:xfrm>
            <a:off x="7800975" y="28495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Line 51"/>
          <p:cNvSpPr>
            <a:spLocks noChangeShapeType="1"/>
          </p:cNvSpPr>
          <p:nvPr/>
        </p:nvSpPr>
        <p:spPr bwMode="auto">
          <a:xfrm>
            <a:off x="7800975" y="29162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Line 52"/>
          <p:cNvSpPr>
            <a:spLocks noChangeShapeType="1"/>
          </p:cNvSpPr>
          <p:nvPr/>
        </p:nvSpPr>
        <p:spPr bwMode="auto">
          <a:xfrm>
            <a:off x="7800975" y="2984500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9" name="Group 53"/>
          <p:cNvGrpSpPr>
            <a:grpSpLocks/>
          </p:cNvGrpSpPr>
          <p:nvPr/>
        </p:nvGrpSpPr>
        <p:grpSpPr bwMode="auto">
          <a:xfrm flipH="1">
            <a:off x="7399338" y="2395538"/>
            <a:ext cx="381000" cy="520700"/>
            <a:chOff x="1608" y="3648"/>
            <a:chExt cx="240" cy="328"/>
          </a:xfrm>
        </p:grpSpPr>
        <p:sp>
          <p:nvSpPr>
            <p:cNvPr id="7274" name="Line 54"/>
            <p:cNvSpPr>
              <a:spLocks noChangeShapeType="1"/>
            </p:cNvSpPr>
            <p:nvPr/>
          </p:nvSpPr>
          <p:spPr bwMode="auto">
            <a:xfrm flipH="1" flipV="1">
              <a:off x="1624" y="3648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19" name="Oval 55"/>
            <p:cNvSpPr>
              <a:spLocks noChangeArrowheads="1"/>
            </p:cNvSpPr>
            <p:nvPr/>
          </p:nvSpPr>
          <p:spPr bwMode="auto">
            <a:xfrm>
              <a:off x="1759" y="3753"/>
              <a:ext cx="89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rgbClr val="0099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6" name="Line 56"/>
            <p:cNvSpPr>
              <a:spLocks noChangeShapeType="1"/>
            </p:cNvSpPr>
            <p:nvPr/>
          </p:nvSpPr>
          <p:spPr bwMode="auto">
            <a:xfrm flipH="1">
              <a:off x="1608" y="3826"/>
              <a:ext cx="192" cy="1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0" name="Group 57"/>
          <p:cNvGrpSpPr>
            <a:grpSpLocks/>
          </p:cNvGrpSpPr>
          <p:nvPr/>
        </p:nvGrpSpPr>
        <p:grpSpPr bwMode="auto">
          <a:xfrm>
            <a:off x="5638800" y="5143500"/>
            <a:ext cx="1638300" cy="1638300"/>
            <a:chOff x="459" y="1134"/>
            <a:chExt cx="1032" cy="1032"/>
          </a:xfrm>
        </p:grpSpPr>
        <p:sp>
          <p:nvSpPr>
            <p:cNvPr id="7265" name="Oval 58"/>
            <p:cNvSpPr>
              <a:spLocks noChangeArrowheads="1"/>
            </p:cNvSpPr>
            <p:nvPr/>
          </p:nvSpPr>
          <p:spPr bwMode="auto">
            <a:xfrm>
              <a:off x="459" y="1134"/>
              <a:ext cx="1032" cy="1032"/>
            </a:xfrm>
            <a:prstGeom prst="ellipse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66" name="Group 59"/>
            <p:cNvGrpSpPr>
              <a:grpSpLocks/>
            </p:cNvGrpSpPr>
            <p:nvPr/>
          </p:nvGrpSpPr>
          <p:grpSpPr bwMode="auto">
            <a:xfrm>
              <a:off x="560" y="1484"/>
              <a:ext cx="392" cy="388"/>
              <a:chOff x="1144" y="332"/>
              <a:chExt cx="392" cy="388"/>
            </a:xfrm>
          </p:grpSpPr>
          <p:sp>
            <p:nvSpPr>
              <p:cNvPr id="7271" name="Oval 60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Line 61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Line 62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67" name="Group 63"/>
            <p:cNvGrpSpPr>
              <a:grpSpLocks/>
            </p:cNvGrpSpPr>
            <p:nvPr/>
          </p:nvGrpSpPr>
          <p:grpSpPr bwMode="auto">
            <a:xfrm>
              <a:off x="1024" y="1484"/>
              <a:ext cx="392" cy="388"/>
              <a:chOff x="1144" y="332"/>
              <a:chExt cx="392" cy="388"/>
            </a:xfrm>
          </p:grpSpPr>
          <p:sp>
            <p:nvSpPr>
              <p:cNvPr id="7268" name="Oval 64"/>
              <p:cNvSpPr>
                <a:spLocks noChangeArrowheads="1"/>
              </p:cNvSpPr>
              <p:nvPr/>
            </p:nvSpPr>
            <p:spPr bwMode="auto">
              <a:xfrm>
                <a:off x="1144" y="332"/>
                <a:ext cx="392" cy="388"/>
              </a:xfrm>
              <a:prstGeom prst="ellipse">
                <a:avLst/>
              </a:prstGeom>
              <a:solidFill>
                <a:srgbClr val="FFE9F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Line 65"/>
              <p:cNvSpPr>
                <a:spLocks noChangeShapeType="1"/>
              </p:cNvSpPr>
              <p:nvPr/>
            </p:nvSpPr>
            <p:spPr bwMode="auto">
              <a:xfrm>
                <a:off x="1416" y="380"/>
                <a:ext cx="0" cy="29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Line 66"/>
              <p:cNvSpPr>
                <a:spLocks noChangeShapeType="1"/>
              </p:cNvSpPr>
              <p:nvPr/>
            </p:nvSpPr>
            <p:spPr bwMode="auto">
              <a:xfrm>
                <a:off x="1290" y="387"/>
                <a:ext cx="0" cy="295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01" name="Text Box 67"/>
          <p:cNvSpPr txBox="1">
            <a:spLocks noChangeArrowheads="1"/>
          </p:cNvSpPr>
          <p:nvPr/>
        </p:nvSpPr>
        <p:spPr bwMode="auto">
          <a:xfrm>
            <a:off x="1371600" y="57546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+</a:t>
            </a:r>
          </a:p>
        </p:txBody>
      </p:sp>
      <p:sp>
        <p:nvSpPr>
          <p:cNvPr id="7202" name="Text Box 68"/>
          <p:cNvSpPr txBox="1">
            <a:spLocks noChangeArrowheads="1"/>
          </p:cNvSpPr>
          <p:nvPr/>
        </p:nvSpPr>
        <p:spPr bwMode="auto">
          <a:xfrm>
            <a:off x="7164388" y="349885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Metaphase</a:t>
            </a:r>
          </a:p>
        </p:txBody>
      </p:sp>
      <p:sp>
        <p:nvSpPr>
          <p:cNvPr id="7203" name="Text Box 69"/>
          <p:cNvSpPr txBox="1">
            <a:spLocks noChangeArrowheads="1"/>
          </p:cNvSpPr>
          <p:nvPr/>
        </p:nvSpPr>
        <p:spPr bwMode="auto">
          <a:xfrm>
            <a:off x="7277100" y="4565650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Anaphase</a:t>
            </a:r>
          </a:p>
        </p:txBody>
      </p:sp>
      <p:sp>
        <p:nvSpPr>
          <p:cNvPr id="7204" name="Text Box 70"/>
          <p:cNvSpPr txBox="1">
            <a:spLocks noChangeArrowheads="1"/>
          </p:cNvSpPr>
          <p:nvPr/>
        </p:nvSpPr>
        <p:spPr bwMode="auto">
          <a:xfrm>
            <a:off x="7251700" y="570865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Telophase</a:t>
            </a:r>
          </a:p>
        </p:txBody>
      </p:sp>
      <p:sp>
        <p:nvSpPr>
          <p:cNvPr id="7205" name="Text Box 71"/>
          <p:cNvSpPr txBox="1">
            <a:spLocks noChangeArrowheads="1"/>
          </p:cNvSpPr>
          <p:nvPr/>
        </p:nvSpPr>
        <p:spPr bwMode="auto">
          <a:xfrm>
            <a:off x="6354763" y="121285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Prophase</a:t>
            </a:r>
          </a:p>
        </p:txBody>
      </p:sp>
      <p:sp>
        <p:nvSpPr>
          <p:cNvPr id="7206" name="Line 72"/>
          <p:cNvSpPr>
            <a:spLocks noChangeShapeType="1"/>
          </p:cNvSpPr>
          <p:nvPr/>
        </p:nvSpPr>
        <p:spPr bwMode="auto">
          <a:xfrm>
            <a:off x="4341813" y="8128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73"/>
          <p:cNvSpPr>
            <a:spLocks noChangeShapeType="1"/>
          </p:cNvSpPr>
          <p:nvPr/>
        </p:nvSpPr>
        <p:spPr bwMode="auto">
          <a:xfrm>
            <a:off x="4337050" y="74612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Line 74"/>
          <p:cNvSpPr>
            <a:spLocks noChangeShapeType="1"/>
          </p:cNvSpPr>
          <p:nvPr/>
        </p:nvSpPr>
        <p:spPr bwMode="auto">
          <a:xfrm>
            <a:off x="4337050" y="11604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Line 75"/>
          <p:cNvSpPr>
            <a:spLocks noChangeShapeType="1"/>
          </p:cNvSpPr>
          <p:nvPr/>
        </p:nvSpPr>
        <p:spPr bwMode="auto">
          <a:xfrm>
            <a:off x="4332288" y="109378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Line 76"/>
          <p:cNvSpPr>
            <a:spLocks noChangeShapeType="1"/>
          </p:cNvSpPr>
          <p:nvPr/>
        </p:nvSpPr>
        <p:spPr bwMode="auto">
          <a:xfrm>
            <a:off x="4430713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77"/>
          <p:cNvSpPr>
            <a:spLocks noChangeShapeType="1"/>
          </p:cNvSpPr>
          <p:nvPr/>
        </p:nvSpPr>
        <p:spPr bwMode="auto">
          <a:xfrm>
            <a:off x="4325938" y="722313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Line 78"/>
          <p:cNvSpPr>
            <a:spLocks noChangeShapeType="1"/>
          </p:cNvSpPr>
          <p:nvPr/>
        </p:nvSpPr>
        <p:spPr bwMode="auto">
          <a:xfrm>
            <a:off x="4614863" y="83185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Line 79"/>
          <p:cNvSpPr>
            <a:spLocks noChangeShapeType="1"/>
          </p:cNvSpPr>
          <p:nvPr/>
        </p:nvSpPr>
        <p:spPr bwMode="auto">
          <a:xfrm>
            <a:off x="4610100" y="7651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Line 80"/>
          <p:cNvSpPr>
            <a:spLocks noChangeShapeType="1"/>
          </p:cNvSpPr>
          <p:nvPr/>
        </p:nvSpPr>
        <p:spPr bwMode="auto">
          <a:xfrm>
            <a:off x="4610100" y="1184275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Line 81"/>
          <p:cNvSpPr>
            <a:spLocks noChangeShapeType="1"/>
          </p:cNvSpPr>
          <p:nvPr/>
        </p:nvSpPr>
        <p:spPr bwMode="auto">
          <a:xfrm>
            <a:off x="4605338" y="1117600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Line 82"/>
          <p:cNvSpPr>
            <a:spLocks noChangeShapeType="1"/>
          </p:cNvSpPr>
          <p:nvPr/>
        </p:nvSpPr>
        <p:spPr bwMode="auto">
          <a:xfrm>
            <a:off x="4706938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Line 83"/>
          <p:cNvSpPr>
            <a:spLocks noChangeShapeType="1"/>
          </p:cNvSpPr>
          <p:nvPr/>
        </p:nvSpPr>
        <p:spPr bwMode="auto">
          <a:xfrm>
            <a:off x="4602163" y="7445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Line 84"/>
          <p:cNvSpPr>
            <a:spLocks noChangeShapeType="1"/>
          </p:cNvSpPr>
          <p:nvPr/>
        </p:nvSpPr>
        <p:spPr bwMode="auto">
          <a:xfrm>
            <a:off x="7804150" y="224631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Line 85"/>
          <p:cNvSpPr>
            <a:spLocks noChangeShapeType="1"/>
          </p:cNvSpPr>
          <p:nvPr/>
        </p:nvSpPr>
        <p:spPr bwMode="auto">
          <a:xfrm>
            <a:off x="7799388" y="21796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Line 86"/>
          <p:cNvSpPr>
            <a:spLocks noChangeShapeType="1"/>
          </p:cNvSpPr>
          <p:nvPr/>
        </p:nvSpPr>
        <p:spPr bwMode="auto">
          <a:xfrm>
            <a:off x="7799388" y="2598738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Line 87"/>
          <p:cNvSpPr>
            <a:spLocks noChangeShapeType="1"/>
          </p:cNvSpPr>
          <p:nvPr/>
        </p:nvSpPr>
        <p:spPr bwMode="auto">
          <a:xfrm>
            <a:off x="7794625" y="2532063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Line 88"/>
          <p:cNvSpPr>
            <a:spLocks noChangeShapeType="1"/>
          </p:cNvSpPr>
          <p:nvPr/>
        </p:nvSpPr>
        <p:spPr bwMode="auto">
          <a:xfrm>
            <a:off x="7885113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Line 89"/>
          <p:cNvSpPr>
            <a:spLocks noChangeShapeType="1"/>
          </p:cNvSpPr>
          <p:nvPr/>
        </p:nvSpPr>
        <p:spPr bwMode="auto">
          <a:xfrm>
            <a:off x="7780338" y="2154238"/>
            <a:ext cx="0" cy="4683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Line 90"/>
          <p:cNvSpPr>
            <a:spLocks noChangeShapeType="1"/>
          </p:cNvSpPr>
          <p:nvPr/>
        </p:nvSpPr>
        <p:spPr bwMode="auto">
          <a:xfrm>
            <a:off x="7799388" y="277971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Line 91"/>
          <p:cNvSpPr>
            <a:spLocks noChangeShapeType="1"/>
          </p:cNvSpPr>
          <p:nvPr/>
        </p:nvSpPr>
        <p:spPr bwMode="auto">
          <a:xfrm>
            <a:off x="7794625" y="27130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Line 92"/>
          <p:cNvSpPr>
            <a:spLocks noChangeShapeType="1"/>
          </p:cNvSpPr>
          <p:nvPr/>
        </p:nvSpPr>
        <p:spPr bwMode="auto">
          <a:xfrm>
            <a:off x="7794625" y="3132138"/>
            <a:ext cx="74613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Line 93"/>
          <p:cNvSpPr>
            <a:spLocks noChangeShapeType="1"/>
          </p:cNvSpPr>
          <p:nvPr/>
        </p:nvSpPr>
        <p:spPr bwMode="auto">
          <a:xfrm>
            <a:off x="7789863" y="3065463"/>
            <a:ext cx="74612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Line 94"/>
          <p:cNvSpPr>
            <a:spLocks noChangeShapeType="1"/>
          </p:cNvSpPr>
          <p:nvPr/>
        </p:nvSpPr>
        <p:spPr bwMode="auto">
          <a:xfrm>
            <a:off x="7885113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Line 95"/>
          <p:cNvSpPr>
            <a:spLocks noChangeShapeType="1"/>
          </p:cNvSpPr>
          <p:nvPr/>
        </p:nvSpPr>
        <p:spPr bwMode="auto">
          <a:xfrm>
            <a:off x="7780338" y="2687638"/>
            <a:ext cx="0" cy="4683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Rectangle 97"/>
          <p:cNvSpPr>
            <a:spLocks noChangeArrowheads="1"/>
          </p:cNvSpPr>
          <p:nvPr/>
        </p:nvSpPr>
        <p:spPr bwMode="auto">
          <a:xfrm>
            <a:off x="4211638" y="3222625"/>
            <a:ext cx="72072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989" tIns="45994" rIns="91989" bIns="45994" anchor="ctr"/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Cdk</a:t>
            </a:r>
          </a:p>
        </p:txBody>
      </p:sp>
      <p:sp>
        <p:nvSpPr>
          <p:cNvPr id="7231" name="Oval 98"/>
          <p:cNvSpPr>
            <a:spLocks noChangeArrowheads="1"/>
          </p:cNvSpPr>
          <p:nvPr/>
        </p:nvSpPr>
        <p:spPr bwMode="auto">
          <a:xfrm>
            <a:off x="2971800" y="3733800"/>
            <a:ext cx="754063" cy="460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989" tIns="45994" rIns="91989" bIns="45994" anchor="ctr"/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Cln2</a:t>
            </a:r>
          </a:p>
        </p:txBody>
      </p:sp>
      <p:sp>
        <p:nvSpPr>
          <p:cNvPr id="7232" name="Oval 99"/>
          <p:cNvSpPr>
            <a:spLocks noChangeArrowheads="1"/>
          </p:cNvSpPr>
          <p:nvPr/>
        </p:nvSpPr>
        <p:spPr bwMode="auto">
          <a:xfrm>
            <a:off x="2895600" y="2819400"/>
            <a:ext cx="754063" cy="460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989" tIns="45994" rIns="91989" bIns="45994" anchor="ctr"/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Clb5</a:t>
            </a:r>
          </a:p>
        </p:txBody>
      </p:sp>
      <p:sp>
        <p:nvSpPr>
          <p:cNvPr id="7233" name="Oval 100"/>
          <p:cNvSpPr>
            <a:spLocks noChangeArrowheads="1"/>
          </p:cNvSpPr>
          <p:nvPr/>
        </p:nvSpPr>
        <p:spPr bwMode="auto">
          <a:xfrm>
            <a:off x="4953000" y="2376488"/>
            <a:ext cx="754063" cy="460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989" tIns="45994" rIns="91989" bIns="45994" anchor="ctr"/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Clb2</a:t>
            </a:r>
          </a:p>
        </p:txBody>
      </p:sp>
      <p:sp>
        <p:nvSpPr>
          <p:cNvPr id="7234" name="Line 101"/>
          <p:cNvSpPr>
            <a:spLocks noChangeShapeType="1"/>
          </p:cNvSpPr>
          <p:nvPr/>
        </p:nvSpPr>
        <p:spPr bwMode="auto">
          <a:xfrm flipV="1">
            <a:off x="3595688" y="3490913"/>
            <a:ext cx="609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Line 102"/>
          <p:cNvSpPr>
            <a:spLocks noChangeShapeType="1"/>
          </p:cNvSpPr>
          <p:nvPr/>
        </p:nvSpPr>
        <p:spPr bwMode="auto">
          <a:xfrm>
            <a:off x="3595688" y="3186113"/>
            <a:ext cx="609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Line 103"/>
          <p:cNvSpPr>
            <a:spLocks noChangeShapeType="1"/>
          </p:cNvSpPr>
          <p:nvPr/>
        </p:nvSpPr>
        <p:spPr bwMode="auto">
          <a:xfrm flipV="1">
            <a:off x="4800600" y="2833688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Line 104"/>
          <p:cNvSpPr>
            <a:spLocks noChangeShapeType="1"/>
          </p:cNvSpPr>
          <p:nvPr/>
        </p:nvSpPr>
        <p:spPr bwMode="auto">
          <a:xfrm flipH="1">
            <a:off x="1905000" y="4038600"/>
            <a:ext cx="1066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Line 105"/>
          <p:cNvSpPr>
            <a:spLocks noChangeShapeType="1"/>
          </p:cNvSpPr>
          <p:nvPr/>
        </p:nvSpPr>
        <p:spPr bwMode="auto">
          <a:xfrm flipH="1" flipV="1">
            <a:off x="2133600" y="28194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Line 106"/>
          <p:cNvSpPr>
            <a:spLocks noChangeShapeType="1"/>
          </p:cNvSpPr>
          <p:nvPr/>
        </p:nvSpPr>
        <p:spPr bwMode="auto">
          <a:xfrm flipV="1">
            <a:off x="5638800" y="1828800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arrow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Line 107"/>
          <p:cNvSpPr>
            <a:spLocks noChangeShapeType="1"/>
          </p:cNvSpPr>
          <p:nvPr/>
        </p:nvSpPr>
        <p:spPr bwMode="auto">
          <a:xfrm>
            <a:off x="5562600" y="2819400"/>
            <a:ext cx="1676400" cy="152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1797" name="Group 133"/>
          <p:cNvGrpSpPr>
            <a:grpSpLocks/>
          </p:cNvGrpSpPr>
          <p:nvPr/>
        </p:nvGrpSpPr>
        <p:grpSpPr bwMode="auto">
          <a:xfrm>
            <a:off x="3009900" y="3716338"/>
            <a:ext cx="2081213" cy="1785937"/>
            <a:chOff x="1896" y="2341"/>
            <a:chExt cx="1311" cy="1125"/>
          </a:xfrm>
        </p:grpSpPr>
        <p:grpSp>
          <p:nvGrpSpPr>
            <p:cNvPr id="7253" name="Group 122"/>
            <p:cNvGrpSpPr>
              <a:grpSpLocks/>
            </p:cNvGrpSpPr>
            <p:nvPr/>
          </p:nvGrpSpPr>
          <p:grpSpPr bwMode="auto">
            <a:xfrm>
              <a:off x="2545" y="2943"/>
              <a:ext cx="662" cy="523"/>
              <a:chOff x="1986" y="2952"/>
              <a:chExt cx="662" cy="523"/>
            </a:xfrm>
          </p:grpSpPr>
          <p:sp>
            <p:nvSpPr>
              <p:cNvPr id="7263" name="AutoShape 110"/>
              <p:cNvSpPr>
                <a:spLocks noChangeArrowheads="1"/>
              </p:cNvSpPr>
              <p:nvPr/>
            </p:nvSpPr>
            <p:spPr bwMode="auto">
              <a:xfrm>
                <a:off x="2053" y="3053"/>
                <a:ext cx="595" cy="422"/>
              </a:xfrm>
              <a:prstGeom prst="hexagon">
                <a:avLst>
                  <a:gd name="adj" fmla="val 35249"/>
                  <a:gd name="vf" fmla="val 115470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endParaRPr lang="en-US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r>
                  <a:rPr lang="en-US" b="1">
                    <a:solidFill>
                      <a:schemeClr val="bg1"/>
                    </a:solidFill>
                    <a:latin typeface="Comic Sans MS" pitchFamily="66" charset="0"/>
                  </a:rPr>
                  <a:t>APC</a:t>
                </a:r>
              </a:p>
            </p:txBody>
          </p:sp>
          <p:sp>
            <p:nvSpPr>
              <p:cNvPr id="7264" name="AutoShape 111"/>
              <p:cNvSpPr>
                <a:spLocks noChangeArrowheads="1"/>
              </p:cNvSpPr>
              <p:nvPr/>
            </p:nvSpPr>
            <p:spPr bwMode="auto">
              <a:xfrm>
                <a:off x="1986" y="2952"/>
                <a:ext cx="648" cy="396"/>
              </a:xfrm>
              <a:prstGeom prst="hexagon">
                <a:avLst>
                  <a:gd name="adj" fmla="val 40909"/>
                  <a:gd name="vf" fmla="val 115470"/>
                </a:avLst>
              </a:prstGeom>
              <a:solidFill>
                <a:srgbClr val="FF00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latin typeface="Comic Sans MS" pitchFamily="66" charset="0"/>
                  </a:rPr>
                  <a:t>Cdh1</a:t>
                </a:r>
              </a:p>
            </p:txBody>
          </p:sp>
        </p:grpSp>
        <p:sp>
          <p:nvSpPr>
            <p:cNvPr id="7254" name="AutoShape 112"/>
            <p:cNvSpPr>
              <a:spLocks noChangeArrowheads="1"/>
            </p:cNvSpPr>
            <p:nvPr/>
          </p:nvSpPr>
          <p:spPr bwMode="auto">
            <a:xfrm>
              <a:off x="1896" y="2868"/>
              <a:ext cx="648" cy="396"/>
            </a:xfrm>
            <a:prstGeom prst="hexagon">
              <a:avLst>
                <a:gd name="adj" fmla="val 40909"/>
                <a:gd name="vf" fmla="val 115470"/>
              </a:avLst>
            </a:prstGeom>
            <a:solidFill>
              <a:srgbClr val="FF00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latin typeface="Comic Sans MS" pitchFamily="66" charset="0"/>
                </a:rPr>
                <a:t>Sic1</a:t>
              </a:r>
            </a:p>
          </p:txBody>
        </p:sp>
        <p:grpSp>
          <p:nvGrpSpPr>
            <p:cNvPr id="7255" name="Group 113"/>
            <p:cNvGrpSpPr>
              <a:grpSpLocks/>
            </p:cNvGrpSpPr>
            <p:nvPr/>
          </p:nvGrpSpPr>
          <p:grpSpPr bwMode="auto">
            <a:xfrm rot="17810940" flipV="1">
              <a:off x="2299" y="2507"/>
              <a:ext cx="480" cy="148"/>
              <a:chOff x="2316" y="2400"/>
              <a:chExt cx="300" cy="132"/>
            </a:xfrm>
          </p:grpSpPr>
          <p:sp>
            <p:nvSpPr>
              <p:cNvPr id="7260" name="Line 114"/>
              <p:cNvSpPr>
                <a:spLocks noChangeShapeType="1"/>
              </p:cNvSpPr>
              <p:nvPr/>
            </p:nvSpPr>
            <p:spPr bwMode="auto">
              <a:xfrm>
                <a:off x="2316" y="2460"/>
                <a:ext cx="2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Line 115"/>
              <p:cNvSpPr>
                <a:spLocks noChangeShapeType="1"/>
              </p:cNvSpPr>
              <p:nvPr/>
            </p:nvSpPr>
            <p:spPr bwMode="auto">
              <a:xfrm>
                <a:off x="2592" y="240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Line 116"/>
              <p:cNvSpPr>
                <a:spLocks noChangeShapeType="1"/>
              </p:cNvSpPr>
              <p:nvPr/>
            </p:nvSpPr>
            <p:spPr bwMode="auto">
              <a:xfrm>
                <a:off x="2616" y="240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56" name="Group 117"/>
            <p:cNvGrpSpPr>
              <a:grpSpLocks/>
            </p:cNvGrpSpPr>
            <p:nvPr/>
          </p:nvGrpSpPr>
          <p:grpSpPr bwMode="auto">
            <a:xfrm flipV="1">
              <a:off x="2819" y="2352"/>
              <a:ext cx="130" cy="486"/>
              <a:chOff x="2819" y="1486"/>
              <a:chExt cx="130" cy="486"/>
            </a:xfrm>
          </p:grpSpPr>
          <p:sp>
            <p:nvSpPr>
              <p:cNvPr id="7257" name="Line 118"/>
              <p:cNvSpPr>
                <a:spLocks noChangeShapeType="1"/>
              </p:cNvSpPr>
              <p:nvPr/>
            </p:nvSpPr>
            <p:spPr bwMode="auto">
              <a:xfrm rot="5329271">
                <a:off x="2663" y="1709"/>
                <a:ext cx="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8" name="Line 119"/>
              <p:cNvSpPr>
                <a:spLocks noChangeShapeType="1"/>
              </p:cNvSpPr>
              <p:nvPr/>
            </p:nvSpPr>
            <p:spPr bwMode="auto">
              <a:xfrm rot="5329271" flipV="1">
                <a:off x="2883" y="1868"/>
                <a:ext cx="2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Line 120"/>
              <p:cNvSpPr>
                <a:spLocks noChangeShapeType="1"/>
              </p:cNvSpPr>
              <p:nvPr/>
            </p:nvSpPr>
            <p:spPr bwMode="auto">
              <a:xfrm rot="5329271" flipV="1">
                <a:off x="2884" y="1906"/>
                <a:ext cx="2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1796" name="Group 132"/>
          <p:cNvGrpSpPr>
            <a:grpSpLocks/>
          </p:cNvGrpSpPr>
          <p:nvPr/>
        </p:nvGrpSpPr>
        <p:grpSpPr bwMode="auto">
          <a:xfrm>
            <a:off x="4911725" y="3810000"/>
            <a:ext cx="2174875" cy="1044575"/>
            <a:chOff x="3094" y="2400"/>
            <a:chExt cx="1370" cy="658"/>
          </a:xfrm>
        </p:grpSpPr>
        <p:grpSp>
          <p:nvGrpSpPr>
            <p:cNvPr id="7245" name="Group 131"/>
            <p:cNvGrpSpPr>
              <a:grpSpLocks/>
            </p:cNvGrpSpPr>
            <p:nvPr/>
          </p:nvGrpSpPr>
          <p:grpSpPr bwMode="auto">
            <a:xfrm>
              <a:off x="3369" y="2544"/>
              <a:ext cx="663" cy="514"/>
              <a:chOff x="3264" y="2400"/>
              <a:chExt cx="663" cy="514"/>
            </a:xfrm>
          </p:grpSpPr>
          <p:sp>
            <p:nvSpPr>
              <p:cNvPr id="7251" name="AutoShape 124"/>
              <p:cNvSpPr>
                <a:spLocks noChangeArrowheads="1"/>
              </p:cNvSpPr>
              <p:nvPr/>
            </p:nvSpPr>
            <p:spPr bwMode="auto">
              <a:xfrm>
                <a:off x="3332" y="2492"/>
                <a:ext cx="595" cy="422"/>
              </a:xfrm>
              <a:prstGeom prst="hexagon">
                <a:avLst>
                  <a:gd name="adj" fmla="val 35249"/>
                  <a:gd name="vf" fmla="val 115470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endParaRPr lang="en-US" b="1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eaLnBrk="0" hangingPunct="0"/>
                <a:r>
                  <a:rPr lang="en-US" b="1">
                    <a:solidFill>
                      <a:schemeClr val="bg1"/>
                    </a:solidFill>
                    <a:latin typeface="Comic Sans MS" pitchFamily="66" charset="0"/>
                  </a:rPr>
                  <a:t>APC</a:t>
                </a:r>
              </a:p>
            </p:txBody>
          </p:sp>
          <p:sp>
            <p:nvSpPr>
              <p:cNvPr id="7252" name="AutoShape 125"/>
              <p:cNvSpPr>
                <a:spLocks noChangeArrowheads="1"/>
              </p:cNvSpPr>
              <p:nvPr/>
            </p:nvSpPr>
            <p:spPr bwMode="auto">
              <a:xfrm>
                <a:off x="3264" y="2400"/>
                <a:ext cx="648" cy="396"/>
              </a:xfrm>
              <a:prstGeom prst="hexagon">
                <a:avLst>
                  <a:gd name="adj" fmla="val 40909"/>
                  <a:gd name="vf" fmla="val 115470"/>
                </a:avLst>
              </a:prstGeom>
              <a:solidFill>
                <a:srgbClr val="FF00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latin typeface="Comic Sans MS" pitchFamily="66" charset="0"/>
                  </a:rPr>
                  <a:t>Cdc20</a:t>
                </a:r>
              </a:p>
            </p:txBody>
          </p:sp>
        </p:grpSp>
        <p:sp>
          <p:nvSpPr>
            <p:cNvPr id="7246" name="Line 126"/>
            <p:cNvSpPr>
              <a:spLocks noChangeShapeType="1"/>
            </p:cNvSpPr>
            <p:nvPr/>
          </p:nvSpPr>
          <p:spPr bwMode="auto">
            <a:xfrm>
              <a:off x="4080" y="2832"/>
              <a:ext cx="384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47" name="Group 127"/>
            <p:cNvGrpSpPr>
              <a:grpSpLocks/>
            </p:cNvGrpSpPr>
            <p:nvPr/>
          </p:nvGrpSpPr>
          <p:grpSpPr bwMode="auto">
            <a:xfrm rot="-8110739">
              <a:off x="3094" y="2400"/>
              <a:ext cx="410" cy="107"/>
              <a:chOff x="2316" y="2400"/>
              <a:chExt cx="300" cy="132"/>
            </a:xfrm>
          </p:grpSpPr>
          <p:sp>
            <p:nvSpPr>
              <p:cNvPr id="7248" name="Line 128"/>
              <p:cNvSpPr>
                <a:spLocks noChangeShapeType="1"/>
              </p:cNvSpPr>
              <p:nvPr/>
            </p:nvSpPr>
            <p:spPr bwMode="auto">
              <a:xfrm>
                <a:off x="2316" y="2460"/>
                <a:ext cx="2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Line 129"/>
              <p:cNvSpPr>
                <a:spLocks noChangeShapeType="1"/>
              </p:cNvSpPr>
              <p:nvPr/>
            </p:nvSpPr>
            <p:spPr bwMode="auto">
              <a:xfrm>
                <a:off x="2592" y="240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0" name="Line 130"/>
              <p:cNvSpPr>
                <a:spLocks noChangeShapeType="1"/>
              </p:cNvSpPr>
              <p:nvPr/>
            </p:nvSpPr>
            <p:spPr bwMode="auto">
              <a:xfrm>
                <a:off x="2616" y="240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43" name="Line 130"/>
          <p:cNvSpPr>
            <a:spLocks noChangeShapeType="1"/>
          </p:cNvSpPr>
          <p:nvPr/>
        </p:nvSpPr>
        <p:spPr bwMode="auto">
          <a:xfrm rot="-8110739">
            <a:off x="7254875" y="4259263"/>
            <a:ext cx="0" cy="169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Line 130"/>
          <p:cNvSpPr>
            <a:spLocks noChangeShapeType="1"/>
          </p:cNvSpPr>
          <p:nvPr/>
        </p:nvSpPr>
        <p:spPr bwMode="auto">
          <a:xfrm rot="-8110739">
            <a:off x="7285038" y="4289425"/>
            <a:ext cx="0" cy="169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/>
        </p:nvSpPr>
        <p:spPr bwMode="auto">
          <a:xfrm>
            <a:off x="62865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22860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15"/>
          <p:cNvSpPr>
            <a:spLocks noChangeArrowheads="1"/>
          </p:cNvSpPr>
          <p:nvPr/>
        </p:nvSpPr>
        <p:spPr bwMode="auto">
          <a:xfrm>
            <a:off x="3429000" y="5029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29100" y="20320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4953000" y="32385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18"/>
          <p:cNvSpPr>
            <a:spLocks noChangeShapeType="1"/>
          </p:cNvSpPr>
          <p:nvPr/>
        </p:nvSpPr>
        <p:spPr bwMode="auto">
          <a:xfrm flipV="1">
            <a:off x="4913313" y="2286000"/>
            <a:ext cx="28003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19"/>
          <p:cNvSpPr>
            <a:spLocks noChangeArrowheads="1"/>
          </p:cNvSpPr>
          <p:nvPr/>
        </p:nvSpPr>
        <p:spPr bwMode="auto">
          <a:xfrm>
            <a:off x="6459538" y="17605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20"/>
          <p:cNvSpPr>
            <a:spLocks noChangeArrowheads="1"/>
          </p:cNvSpPr>
          <p:nvPr/>
        </p:nvSpPr>
        <p:spPr bwMode="auto">
          <a:xfrm>
            <a:off x="6413500" y="1851025"/>
            <a:ext cx="100013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21"/>
          <p:cNvSpPr>
            <a:spLocks/>
          </p:cNvSpPr>
          <p:nvPr/>
        </p:nvSpPr>
        <p:spPr bwMode="auto">
          <a:xfrm>
            <a:off x="6497638" y="1851025"/>
            <a:ext cx="271462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Oval 22"/>
          <p:cNvSpPr>
            <a:spLocks noChangeArrowheads="1"/>
          </p:cNvSpPr>
          <p:nvPr/>
        </p:nvSpPr>
        <p:spPr bwMode="auto">
          <a:xfrm>
            <a:off x="6677025" y="18049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23"/>
          <p:cNvSpPr>
            <a:spLocks noChangeArrowheads="1"/>
          </p:cNvSpPr>
          <p:nvPr/>
        </p:nvSpPr>
        <p:spPr bwMode="auto">
          <a:xfrm rot="-1980000">
            <a:off x="6445250" y="19224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</a:p>
        </p:txBody>
      </p:sp>
      <p:sp>
        <p:nvSpPr>
          <p:cNvPr id="8205" name="Oval 24"/>
          <p:cNvSpPr>
            <a:spLocks noChangeArrowheads="1"/>
          </p:cNvSpPr>
          <p:nvPr/>
        </p:nvSpPr>
        <p:spPr bwMode="auto">
          <a:xfrm>
            <a:off x="6445250" y="68263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25"/>
          <p:cNvSpPr>
            <a:spLocks noChangeArrowheads="1"/>
          </p:cNvSpPr>
          <p:nvPr/>
        </p:nvSpPr>
        <p:spPr bwMode="auto">
          <a:xfrm>
            <a:off x="6708775" y="130175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26"/>
          <p:cNvSpPr>
            <a:spLocks noChangeArrowheads="1"/>
          </p:cNvSpPr>
          <p:nvPr/>
        </p:nvSpPr>
        <p:spPr bwMode="auto">
          <a:xfrm>
            <a:off x="6378575" y="230188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8208" name="Line 27"/>
          <p:cNvSpPr>
            <a:spLocks noChangeShapeType="1"/>
          </p:cNvSpPr>
          <p:nvPr/>
        </p:nvSpPr>
        <p:spPr bwMode="auto">
          <a:xfrm>
            <a:off x="6445250" y="290513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28"/>
          <p:cNvSpPr>
            <a:spLocks noChangeArrowheads="1"/>
          </p:cNvSpPr>
          <p:nvPr/>
        </p:nvSpPr>
        <p:spPr bwMode="auto">
          <a:xfrm>
            <a:off x="6426200" y="23828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29"/>
          <p:cNvSpPr>
            <a:spLocks noChangeArrowheads="1"/>
          </p:cNvSpPr>
          <p:nvPr/>
        </p:nvSpPr>
        <p:spPr bwMode="auto">
          <a:xfrm>
            <a:off x="6378575" y="2473325"/>
            <a:ext cx="101600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6472238" y="2473325"/>
            <a:ext cx="234950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Oval 31"/>
          <p:cNvSpPr>
            <a:spLocks noChangeArrowheads="1"/>
          </p:cNvSpPr>
          <p:nvPr/>
        </p:nvSpPr>
        <p:spPr bwMode="auto">
          <a:xfrm>
            <a:off x="6643688" y="24272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32"/>
          <p:cNvSpPr>
            <a:spLocks noChangeArrowheads="1"/>
          </p:cNvSpPr>
          <p:nvPr/>
        </p:nvSpPr>
        <p:spPr bwMode="auto">
          <a:xfrm rot="-1980000">
            <a:off x="6418263" y="2511425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8214" name="Line 33"/>
          <p:cNvSpPr>
            <a:spLocks noChangeShapeType="1"/>
          </p:cNvSpPr>
          <p:nvPr/>
        </p:nvSpPr>
        <p:spPr bwMode="auto">
          <a:xfrm rot="5400000" flipV="1">
            <a:off x="6094412" y="1169988"/>
            <a:ext cx="1069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Freeform 34"/>
          <p:cNvSpPr>
            <a:spLocks/>
          </p:cNvSpPr>
          <p:nvPr/>
        </p:nvSpPr>
        <p:spPr bwMode="auto">
          <a:xfrm>
            <a:off x="4418013" y="4152900"/>
            <a:ext cx="234950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6" name="Freeform 35"/>
          <p:cNvSpPr>
            <a:spLocks/>
          </p:cNvSpPr>
          <p:nvPr/>
        </p:nvSpPr>
        <p:spPr bwMode="auto">
          <a:xfrm>
            <a:off x="4422775" y="4449763"/>
            <a:ext cx="252413" cy="341312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7" name="Rectangle 36"/>
          <p:cNvSpPr>
            <a:spLocks noChangeArrowheads="1"/>
          </p:cNvSpPr>
          <p:nvPr/>
        </p:nvSpPr>
        <p:spPr bwMode="auto">
          <a:xfrm rot="-5400000">
            <a:off x="4266406" y="426958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8218" name="Line 37"/>
          <p:cNvSpPr>
            <a:spLocks noChangeShapeType="1"/>
          </p:cNvSpPr>
          <p:nvPr/>
        </p:nvSpPr>
        <p:spPr bwMode="auto">
          <a:xfrm flipH="1" flipV="1">
            <a:off x="4773613" y="4432300"/>
            <a:ext cx="3306762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38"/>
          <p:cNvSpPr>
            <a:spLocks noChangeShapeType="1"/>
          </p:cNvSpPr>
          <p:nvPr/>
        </p:nvSpPr>
        <p:spPr bwMode="auto">
          <a:xfrm flipH="1">
            <a:off x="1443038" y="4440238"/>
            <a:ext cx="2878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39"/>
          <p:cNvSpPr>
            <a:spLocks noChangeArrowheads="1"/>
          </p:cNvSpPr>
          <p:nvPr/>
        </p:nvSpPr>
        <p:spPr bwMode="auto">
          <a:xfrm>
            <a:off x="1079500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40"/>
          <p:cNvSpPr>
            <a:spLocks noChangeArrowheads="1"/>
          </p:cNvSpPr>
          <p:nvPr/>
        </p:nvSpPr>
        <p:spPr bwMode="auto">
          <a:xfrm>
            <a:off x="1266825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/>
          <p:cNvSpPr>
            <a:spLocks noChangeArrowheads="1"/>
          </p:cNvSpPr>
          <p:nvPr/>
        </p:nvSpPr>
        <p:spPr bwMode="auto">
          <a:xfrm>
            <a:off x="1079500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42"/>
          <p:cNvSpPr>
            <a:spLocks noChangeArrowheads="1"/>
          </p:cNvSpPr>
          <p:nvPr/>
        </p:nvSpPr>
        <p:spPr bwMode="auto">
          <a:xfrm>
            <a:off x="1266825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43"/>
          <p:cNvSpPr>
            <a:spLocks noChangeArrowheads="1"/>
          </p:cNvSpPr>
          <p:nvPr/>
        </p:nvSpPr>
        <p:spPr bwMode="auto">
          <a:xfrm>
            <a:off x="1174750" y="4400550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Line 44"/>
          <p:cNvSpPr>
            <a:spLocks noChangeShapeType="1"/>
          </p:cNvSpPr>
          <p:nvPr/>
        </p:nvSpPr>
        <p:spPr bwMode="auto">
          <a:xfrm flipV="1">
            <a:off x="5513388" y="288925"/>
            <a:ext cx="854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45"/>
          <p:cNvSpPr>
            <a:spLocks noChangeArrowheads="1"/>
          </p:cNvSpPr>
          <p:nvPr/>
        </p:nvSpPr>
        <p:spPr bwMode="auto">
          <a:xfrm>
            <a:off x="4270375" y="2124075"/>
            <a:ext cx="546100" cy="366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8227" name="Oval 46"/>
          <p:cNvSpPr>
            <a:spLocks noChangeArrowheads="1"/>
          </p:cNvSpPr>
          <p:nvPr/>
        </p:nvSpPr>
        <p:spPr bwMode="auto">
          <a:xfrm>
            <a:off x="7780338" y="2122488"/>
            <a:ext cx="636587" cy="333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47"/>
          <p:cNvSpPr>
            <a:spLocks noChangeArrowheads="1"/>
          </p:cNvSpPr>
          <p:nvPr/>
        </p:nvSpPr>
        <p:spPr bwMode="auto">
          <a:xfrm>
            <a:off x="7729538" y="2265363"/>
            <a:ext cx="736600" cy="4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Rectangle 48"/>
          <p:cNvSpPr>
            <a:spLocks noChangeArrowheads="1"/>
          </p:cNvSpPr>
          <p:nvPr/>
        </p:nvSpPr>
        <p:spPr bwMode="auto">
          <a:xfrm>
            <a:off x="8074025" y="2100263"/>
            <a:ext cx="58738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Freeform 49"/>
          <p:cNvSpPr>
            <a:spLocks/>
          </p:cNvSpPr>
          <p:nvPr/>
        </p:nvSpPr>
        <p:spPr bwMode="auto">
          <a:xfrm>
            <a:off x="7780338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Freeform 50"/>
          <p:cNvSpPr>
            <a:spLocks/>
          </p:cNvSpPr>
          <p:nvPr/>
        </p:nvSpPr>
        <p:spPr bwMode="auto">
          <a:xfrm flipH="1">
            <a:off x="8128000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Freeform 51"/>
          <p:cNvSpPr>
            <a:spLocks/>
          </p:cNvSpPr>
          <p:nvPr/>
        </p:nvSpPr>
        <p:spPr bwMode="auto">
          <a:xfrm flipV="1">
            <a:off x="7778750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Freeform 52"/>
          <p:cNvSpPr>
            <a:spLocks/>
          </p:cNvSpPr>
          <p:nvPr/>
        </p:nvSpPr>
        <p:spPr bwMode="auto">
          <a:xfrm flipH="1" flipV="1">
            <a:off x="8126413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Oval 53"/>
          <p:cNvSpPr>
            <a:spLocks noChangeArrowheads="1"/>
          </p:cNvSpPr>
          <p:nvPr/>
        </p:nvSpPr>
        <p:spPr bwMode="auto">
          <a:xfrm>
            <a:off x="4987925" y="3330575"/>
            <a:ext cx="546100" cy="366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8235" name="Freeform 54"/>
          <p:cNvSpPr>
            <a:spLocks/>
          </p:cNvSpPr>
          <p:nvPr/>
        </p:nvSpPr>
        <p:spPr bwMode="auto">
          <a:xfrm>
            <a:off x="4781550" y="3068638"/>
            <a:ext cx="236538" cy="534987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6" name="Freeform 55"/>
          <p:cNvSpPr>
            <a:spLocks/>
          </p:cNvSpPr>
          <p:nvPr/>
        </p:nvSpPr>
        <p:spPr bwMode="auto">
          <a:xfrm>
            <a:off x="4786313" y="3365500"/>
            <a:ext cx="252412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7" name="Rectangle 56"/>
          <p:cNvSpPr>
            <a:spLocks noChangeArrowheads="1"/>
          </p:cNvSpPr>
          <p:nvPr/>
        </p:nvSpPr>
        <p:spPr bwMode="auto">
          <a:xfrm rot="-5400000">
            <a:off x="4639468" y="317103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8238" name="Line 57"/>
          <p:cNvSpPr>
            <a:spLocks noChangeShapeType="1"/>
          </p:cNvSpPr>
          <p:nvPr/>
        </p:nvSpPr>
        <p:spPr bwMode="auto">
          <a:xfrm>
            <a:off x="7004050" y="295275"/>
            <a:ext cx="4635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9" name="Group 58"/>
          <p:cNvGrpSpPr>
            <a:grpSpLocks/>
          </p:cNvGrpSpPr>
          <p:nvPr/>
        </p:nvGrpSpPr>
        <p:grpSpPr bwMode="auto">
          <a:xfrm>
            <a:off x="7467600" y="165100"/>
            <a:ext cx="257175" cy="242888"/>
            <a:chOff x="4759" y="3635"/>
            <a:chExt cx="184" cy="173"/>
          </a:xfrm>
        </p:grpSpPr>
        <p:sp>
          <p:nvSpPr>
            <p:cNvPr id="8360" name="Oval 59"/>
            <p:cNvSpPr>
              <a:spLocks noChangeArrowheads="1"/>
            </p:cNvSpPr>
            <p:nvPr/>
          </p:nvSpPr>
          <p:spPr bwMode="auto">
            <a:xfrm>
              <a:off x="4759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1" name="Oval 60"/>
            <p:cNvSpPr>
              <a:spLocks noChangeArrowheads="1"/>
            </p:cNvSpPr>
            <p:nvPr/>
          </p:nvSpPr>
          <p:spPr bwMode="auto">
            <a:xfrm>
              <a:off x="4892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2" name="Oval 61"/>
            <p:cNvSpPr>
              <a:spLocks noChangeArrowheads="1"/>
            </p:cNvSpPr>
            <p:nvPr/>
          </p:nvSpPr>
          <p:spPr bwMode="auto">
            <a:xfrm>
              <a:off x="4759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3" name="Oval 62"/>
            <p:cNvSpPr>
              <a:spLocks noChangeArrowheads="1"/>
            </p:cNvSpPr>
            <p:nvPr/>
          </p:nvSpPr>
          <p:spPr bwMode="auto">
            <a:xfrm>
              <a:off x="4892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4" name="Oval 63"/>
            <p:cNvSpPr>
              <a:spLocks noChangeArrowheads="1"/>
            </p:cNvSpPr>
            <p:nvPr/>
          </p:nvSpPr>
          <p:spPr bwMode="auto">
            <a:xfrm>
              <a:off x="4827" y="3696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0" name="Line 64"/>
          <p:cNvSpPr>
            <a:spLocks noChangeShapeType="1"/>
          </p:cNvSpPr>
          <p:nvPr/>
        </p:nvSpPr>
        <p:spPr bwMode="auto">
          <a:xfrm flipH="1">
            <a:off x="4514850" y="455613"/>
            <a:ext cx="4763" cy="153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Oval 65"/>
          <p:cNvSpPr>
            <a:spLocks noChangeArrowheads="1"/>
          </p:cNvSpPr>
          <p:nvPr/>
        </p:nvSpPr>
        <p:spPr bwMode="auto">
          <a:xfrm>
            <a:off x="6457950" y="3733800"/>
            <a:ext cx="466725" cy="446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Oval 66"/>
          <p:cNvSpPr>
            <a:spLocks noChangeArrowheads="1"/>
          </p:cNvSpPr>
          <p:nvPr/>
        </p:nvSpPr>
        <p:spPr bwMode="auto">
          <a:xfrm>
            <a:off x="6721475" y="3795713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67"/>
          <p:cNvSpPr>
            <a:spLocks noChangeShapeType="1"/>
          </p:cNvSpPr>
          <p:nvPr/>
        </p:nvSpPr>
        <p:spPr bwMode="auto">
          <a:xfrm>
            <a:off x="6457950" y="3957638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4" name="Group 68"/>
          <p:cNvGrpSpPr>
            <a:grpSpLocks/>
          </p:cNvGrpSpPr>
          <p:nvPr/>
        </p:nvGrpSpPr>
        <p:grpSpPr bwMode="auto">
          <a:xfrm rot="5400000" flipH="1">
            <a:off x="6276975" y="3201988"/>
            <a:ext cx="841375" cy="187325"/>
            <a:chOff x="3411" y="791"/>
            <a:chExt cx="725" cy="102"/>
          </a:xfrm>
        </p:grpSpPr>
        <p:sp>
          <p:nvSpPr>
            <p:cNvPr id="8358" name="Line 69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9" name="Line 70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5" name="Arc 71"/>
          <p:cNvSpPr>
            <a:spLocks/>
          </p:cNvSpPr>
          <p:nvPr/>
        </p:nvSpPr>
        <p:spPr bwMode="auto">
          <a:xfrm flipH="1" flipV="1">
            <a:off x="4784725" y="2220913"/>
            <a:ext cx="1760538" cy="903287"/>
          </a:xfrm>
          <a:custGeom>
            <a:avLst/>
            <a:gdLst>
              <a:gd name="T0" fmla="*/ 0 w 20755"/>
              <a:gd name="T1" fmla="*/ 0 h 21600"/>
              <a:gd name="T2" fmla="*/ 2147483647 w 20755"/>
              <a:gd name="T3" fmla="*/ 2147483647 h 21600"/>
              <a:gd name="T4" fmla="*/ 0 w 2075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55" h="21600" fill="none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</a:path>
              <a:path w="20755" h="21600" stroke="0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Arc 72"/>
          <p:cNvSpPr>
            <a:spLocks/>
          </p:cNvSpPr>
          <p:nvPr/>
        </p:nvSpPr>
        <p:spPr bwMode="auto">
          <a:xfrm flipH="1">
            <a:off x="3422650" y="2522538"/>
            <a:ext cx="1271588" cy="1827212"/>
          </a:xfrm>
          <a:custGeom>
            <a:avLst/>
            <a:gdLst>
              <a:gd name="T0" fmla="*/ 2147483647 w 21600"/>
              <a:gd name="T1" fmla="*/ 0 h 21713"/>
              <a:gd name="T2" fmla="*/ 2147483647 w 21600"/>
              <a:gd name="T3" fmla="*/ 2147483647 h 21713"/>
              <a:gd name="T4" fmla="*/ 0 w 21600"/>
              <a:gd name="T5" fmla="*/ 2147483647 h 21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13" fill="none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</a:path>
              <a:path w="21600" h="21713" stroke="0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  <a:lnTo>
                  <a:pt x="0" y="20442"/>
                </a:lnTo>
                <a:lnTo>
                  <a:pt x="697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Oval 73"/>
          <p:cNvSpPr>
            <a:spLocks noChangeArrowheads="1"/>
          </p:cNvSpPr>
          <p:nvPr/>
        </p:nvSpPr>
        <p:spPr bwMode="auto">
          <a:xfrm>
            <a:off x="6303963" y="5727700"/>
            <a:ext cx="477837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8248" name="Line 74"/>
          <p:cNvSpPr>
            <a:spLocks noChangeShapeType="1"/>
          </p:cNvSpPr>
          <p:nvPr/>
        </p:nvSpPr>
        <p:spPr bwMode="auto">
          <a:xfrm flipV="1">
            <a:off x="6477000" y="6019800"/>
            <a:ext cx="127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Line 75"/>
          <p:cNvSpPr>
            <a:spLocks noChangeShapeType="1"/>
          </p:cNvSpPr>
          <p:nvPr/>
        </p:nvSpPr>
        <p:spPr bwMode="auto">
          <a:xfrm flipV="1">
            <a:off x="6858000" y="5791200"/>
            <a:ext cx="609600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Oval 76"/>
          <p:cNvSpPr>
            <a:spLocks noChangeArrowheads="1"/>
          </p:cNvSpPr>
          <p:nvPr/>
        </p:nvSpPr>
        <p:spPr bwMode="auto">
          <a:xfrm>
            <a:off x="7566025" y="5637213"/>
            <a:ext cx="363538" cy="233362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Rectangle 77"/>
          <p:cNvSpPr>
            <a:spLocks noChangeArrowheads="1"/>
          </p:cNvSpPr>
          <p:nvPr/>
        </p:nvSpPr>
        <p:spPr bwMode="auto">
          <a:xfrm>
            <a:off x="7493000" y="5734050"/>
            <a:ext cx="501650" cy="3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Rectangle 78"/>
          <p:cNvSpPr>
            <a:spLocks noChangeArrowheads="1"/>
          </p:cNvSpPr>
          <p:nvPr/>
        </p:nvSpPr>
        <p:spPr bwMode="auto">
          <a:xfrm>
            <a:off x="7732713" y="5624513"/>
            <a:ext cx="34925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Freeform 79"/>
          <p:cNvSpPr>
            <a:spLocks/>
          </p:cNvSpPr>
          <p:nvPr/>
        </p:nvSpPr>
        <p:spPr bwMode="auto">
          <a:xfrm>
            <a:off x="7570788" y="5638800"/>
            <a:ext cx="161925" cy="96838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" name="Freeform 80"/>
          <p:cNvSpPr>
            <a:spLocks/>
          </p:cNvSpPr>
          <p:nvPr/>
        </p:nvSpPr>
        <p:spPr bwMode="auto">
          <a:xfrm>
            <a:off x="7772400" y="5776913"/>
            <a:ext cx="157163" cy="96837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" name="Freeform 81"/>
          <p:cNvSpPr>
            <a:spLocks/>
          </p:cNvSpPr>
          <p:nvPr/>
        </p:nvSpPr>
        <p:spPr bwMode="auto">
          <a:xfrm>
            <a:off x="7572375" y="5776913"/>
            <a:ext cx="160338" cy="96837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6" name="Freeform 82"/>
          <p:cNvSpPr>
            <a:spLocks/>
          </p:cNvSpPr>
          <p:nvPr/>
        </p:nvSpPr>
        <p:spPr bwMode="auto">
          <a:xfrm>
            <a:off x="7772400" y="5638800"/>
            <a:ext cx="155575" cy="96838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7" name="Text Box 83"/>
          <p:cNvSpPr txBox="1">
            <a:spLocks noChangeArrowheads="1"/>
          </p:cNvSpPr>
          <p:nvPr/>
        </p:nvSpPr>
        <p:spPr bwMode="auto">
          <a:xfrm>
            <a:off x="6015038" y="1296988"/>
            <a:ext cx="6873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APC-P</a:t>
            </a:r>
          </a:p>
        </p:txBody>
      </p:sp>
      <p:grpSp>
        <p:nvGrpSpPr>
          <p:cNvPr id="8258" name="Group 84"/>
          <p:cNvGrpSpPr>
            <a:grpSpLocks/>
          </p:cNvGrpSpPr>
          <p:nvPr/>
        </p:nvGrpSpPr>
        <p:grpSpPr bwMode="auto">
          <a:xfrm rot="16200000" flipH="1">
            <a:off x="5868194" y="1280319"/>
            <a:ext cx="88900" cy="369888"/>
            <a:chOff x="2208" y="5130"/>
            <a:chExt cx="72" cy="300"/>
          </a:xfrm>
        </p:grpSpPr>
        <p:sp>
          <p:nvSpPr>
            <p:cNvPr id="8356" name="Line 85"/>
            <p:cNvSpPr>
              <a:spLocks noChangeShapeType="1"/>
            </p:cNvSpPr>
            <p:nvPr/>
          </p:nvSpPr>
          <p:spPr bwMode="auto">
            <a:xfrm>
              <a:off x="2280" y="5139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7" name="Line 86"/>
            <p:cNvSpPr>
              <a:spLocks noChangeShapeType="1"/>
            </p:cNvSpPr>
            <p:nvPr/>
          </p:nvSpPr>
          <p:spPr bwMode="auto">
            <a:xfrm flipV="1">
              <a:off x="2208" y="5130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59" name="Text Box 87"/>
          <p:cNvSpPr txBox="1">
            <a:spLocks noChangeArrowheads="1"/>
          </p:cNvSpPr>
          <p:nvPr/>
        </p:nvSpPr>
        <p:spPr bwMode="auto">
          <a:xfrm>
            <a:off x="5272088" y="1317625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</a:t>
            </a:r>
          </a:p>
        </p:txBody>
      </p:sp>
      <p:sp>
        <p:nvSpPr>
          <p:cNvPr id="8260" name="Oval 88"/>
          <p:cNvSpPr>
            <a:spLocks noChangeArrowheads="1"/>
          </p:cNvSpPr>
          <p:nvPr/>
        </p:nvSpPr>
        <p:spPr bwMode="auto">
          <a:xfrm>
            <a:off x="4875213" y="12112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61" name="Oval 89"/>
          <p:cNvSpPr>
            <a:spLocks noChangeArrowheads="1"/>
          </p:cNvSpPr>
          <p:nvPr/>
        </p:nvSpPr>
        <p:spPr bwMode="auto">
          <a:xfrm>
            <a:off x="4886325" y="642938"/>
            <a:ext cx="371475" cy="195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8262" name="Line 90"/>
          <p:cNvSpPr>
            <a:spLocks noChangeShapeType="1"/>
          </p:cNvSpPr>
          <p:nvPr/>
        </p:nvSpPr>
        <p:spPr bwMode="auto">
          <a:xfrm rot="5400000" flipH="1">
            <a:off x="4915694" y="1045369"/>
            <a:ext cx="2587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3" name="Line 91"/>
          <p:cNvSpPr>
            <a:spLocks noChangeShapeType="1"/>
          </p:cNvSpPr>
          <p:nvPr/>
        </p:nvSpPr>
        <p:spPr bwMode="auto">
          <a:xfrm rot="16200000" flipH="1">
            <a:off x="4854575" y="1057275"/>
            <a:ext cx="2587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4" name="Freeform 92"/>
          <p:cNvSpPr>
            <a:spLocks/>
          </p:cNvSpPr>
          <p:nvPr/>
        </p:nvSpPr>
        <p:spPr bwMode="auto">
          <a:xfrm>
            <a:off x="4786313" y="1519238"/>
            <a:ext cx="1093787" cy="657225"/>
          </a:xfrm>
          <a:custGeom>
            <a:avLst/>
            <a:gdLst>
              <a:gd name="T0" fmla="*/ 0 w 689"/>
              <a:gd name="T1" fmla="*/ 2147483647 h 414"/>
              <a:gd name="T2" fmla="*/ 2147483647 w 689"/>
              <a:gd name="T3" fmla="*/ 2147483647 h 414"/>
              <a:gd name="T4" fmla="*/ 2147483647 w 689"/>
              <a:gd name="T5" fmla="*/ 2147483647 h 414"/>
              <a:gd name="T6" fmla="*/ 2147483647 w 689"/>
              <a:gd name="T7" fmla="*/ 2147483647 h 414"/>
              <a:gd name="T8" fmla="*/ 2147483647 w 689"/>
              <a:gd name="T9" fmla="*/ 0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9" h="414">
                <a:moveTo>
                  <a:pt x="0" y="414"/>
                </a:moveTo>
                <a:cubicBezTo>
                  <a:pt x="92" y="287"/>
                  <a:pt x="216" y="126"/>
                  <a:pt x="285" y="99"/>
                </a:cubicBezTo>
                <a:cubicBezTo>
                  <a:pt x="354" y="72"/>
                  <a:pt x="371" y="228"/>
                  <a:pt x="413" y="249"/>
                </a:cubicBezTo>
                <a:cubicBezTo>
                  <a:pt x="455" y="270"/>
                  <a:pt x="493" y="267"/>
                  <a:pt x="539" y="225"/>
                </a:cubicBezTo>
                <a:cubicBezTo>
                  <a:pt x="585" y="183"/>
                  <a:pt x="658" y="47"/>
                  <a:pt x="689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5" name="Line 93"/>
          <p:cNvSpPr>
            <a:spLocks noChangeShapeType="1"/>
          </p:cNvSpPr>
          <p:nvPr/>
        </p:nvSpPr>
        <p:spPr bwMode="auto">
          <a:xfrm flipH="1">
            <a:off x="4557713" y="781050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6" name="Freeform 94"/>
          <p:cNvSpPr>
            <a:spLocks/>
          </p:cNvSpPr>
          <p:nvPr/>
        </p:nvSpPr>
        <p:spPr bwMode="auto">
          <a:xfrm>
            <a:off x="6870700" y="2552700"/>
            <a:ext cx="1689100" cy="635000"/>
          </a:xfrm>
          <a:custGeom>
            <a:avLst/>
            <a:gdLst>
              <a:gd name="T0" fmla="*/ 2147483647 w 992"/>
              <a:gd name="T1" fmla="*/ 0 h 336"/>
              <a:gd name="T2" fmla="*/ 0 w 992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2" h="336">
                <a:moveTo>
                  <a:pt x="992" y="0"/>
                </a:moveTo>
                <a:lnTo>
                  <a:pt x="0" y="33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7" name="Oval 95"/>
          <p:cNvSpPr>
            <a:spLocks noChangeArrowheads="1"/>
          </p:cNvSpPr>
          <p:nvPr/>
        </p:nvSpPr>
        <p:spPr bwMode="auto">
          <a:xfrm>
            <a:off x="2330450" y="5737225"/>
            <a:ext cx="477838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8268" name="Line 96"/>
          <p:cNvSpPr>
            <a:spLocks noChangeShapeType="1"/>
          </p:cNvSpPr>
          <p:nvPr/>
        </p:nvSpPr>
        <p:spPr bwMode="auto">
          <a:xfrm flipH="1" flipV="1">
            <a:off x="2686050" y="6013450"/>
            <a:ext cx="4159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9" name="Line 97"/>
          <p:cNvSpPr>
            <a:spLocks noChangeShapeType="1"/>
          </p:cNvSpPr>
          <p:nvPr/>
        </p:nvSpPr>
        <p:spPr bwMode="auto">
          <a:xfrm flipH="1" flipV="1">
            <a:off x="1998663" y="5189538"/>
            <a:ext cx="39370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0" name="Oval 98"/>
          <p:cNvSpPr>
            <a:spLocks noChangeArrowheads="1"/>
          </p:cNvSpPr>
          <p:nvPr/>
        </p:nvSpPr>
        <p:spPr bwMode="auto">
          <a:xfrm>
            <a:off x="4421188" y="57705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8271" name="Oval 99"/>
          <p:cNvSpPr>
            <a:spLocks noChangeArrowheads="1"/>
          </p:cNvSpPr>
          <p:nvPr/>
        </p:nvSpPr>
        <p:spPr bwMode="auto">
          <a:xfrm>
            <a:off x="4418013" y="6592888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72" name="Line 100"/>
          <p:cNvSpPr>
            <a:spLocks noChangeShapeType="1"/>
          </p:cNvSpPr>
          <p:nvPr/>
        </p:nvSpPr>
        <p:spPr bwMode="auto">
          <a:xfrm rot="5400000" flipV="1">
            <a:off x="4272757" y="6312694"/>
            <a:ext cx="46831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Line 101"/>
          <p:cNvSpPr>
            <a:spLocks noChangeShapeType="1"/>
          </p:cNvSpPr>
          <p:nvPr/>
        </p:nvSpPr>
        <p:spPr bwMode="auto">
          <a:xfrm rot="16200000" flipV="1">
            <a:off x="4379913" y="6327775"/>
            <a:ext cx="4683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4" name="Freeform 102"/>
          <p:cNvSpPr>
            <a:spLocks/>
          </p:cNvSpPr>
          <p:nvPr/>
        </p:nvSpPr>
        <p:spPr bwMode="auto">
          <a:xfrm>
            <a:off x="4676775" y="6043613"/>
            <a:ext cx="1724025" cy="400050"/>
          </a:xfrm>
          <a:custGeom>
            <a:avLst/>
            <a:gdLst>
              <a:gd name="T0" fmla="*/ 0 w 940"/>
              <a:gd name="T1" fmla="*/ 0 h 252"/>
              <a:gd name="T2" fmla="*/ 2147483647 w 940"/>
              <a:gd name="T3" fmla="*/ 2147483647 h 252"/>
              <a:gd name="T4" fmla="*/ 2147483647 w 940"/>
              <a:gd name="T5" fmla="*/ 2147483647 h 252"/>
              <a:gd name="T6" fmla="*/ 2147483647 w 940"/>
              <a:gd name="T7" fmla="*/ 2147483647 h 252"/>
              <a:gd name="T8" fmla="*/ 2147483647 w 940"/>
              <a:gd name="T9" fmla="*/ 2147483647 h 252"/>
              <a:gd name="T10" fmla="*/ 2147483647 w 940"/>
              <a:gd name="T11" fmla="*/ 2147483647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" h="252">
                <a:moveTo>
                  <a:pt x="0" y="0"/>
                </a:moveTo>
                <a:cubicBezTo>
                  <a:pt x="27" y="38"/>
                  <a:pt x="49" y="195"/>
                  <a:pt x="164" y="223"/>
                </a:cubicBezTo>
                <a:cubicBezTo>
                  <a:pt x="280" y="252"/>
                  <a:pt x="580" y="180"/>
                  <a:pt x="692" y="171"/>
                </a:cubicBezTo>
                <a:cubicBezTo>
                  <a:pt x="804" y="162"/>
                  <a:pt x="803" y="166"/>
                  <a:pt x="835" y="166"/>
                </a:cubicBezTo>
                <a:cubicBezTo>
                  <a:pt x="867" y="166"/>
                  <a:pt x="868" y="166"/>
                  <a:pt x="885" y="170"/>
                </a:cubicBezTo>
                <a:cubicBezTo>
                  <a:pt x="902" y="174"/>
                  <a:pt x="929" y="184"/>
                  <a:pt x="940" y="1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" name="Oval 103"/>
          <p:cNvSpPr>
            <a:spLocks noChangeArrowheads="1"/>
          </p:cNvSpPr>
          <p:nvPr/>
        </p:nvSpPr>
        <p:spPr bwMode="auto">
          <a:xfrm>
            <a:off x="7359650" y="4130675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8276" name="Oval 104"/>
          <p:cNvSpPr>
            <a:spLocks noChangeArrowheads="1"/>
          </p:cNvSpPr>
          <p:nvPr/>
        </p:nvSpPr>
        <p:spPr bwMode="auto">
          <a:xfrm>
            <a:off x="7370763" y="3541713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77" name="Line 105"/>
          <p:cNvSpPr>
            <a:spLocks noChangeShapeType="1"/>
          </p:cNvSpPr>
          <p:nvPr/>
        </p:nvSpPr>
        <p:spPr bwMode="auto">
          <a:xfrm rot="5400000" flipH="1">
            <a:off x="7307263" y="3976687"/>
            <a:ext cx="273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8" name="Line 106"/>
          <p:cNvSpPr>
            <a:spLocks noChangeShapeType="1"/>
          </p:cNvSpPr>
          <p:nvPr/>
        </p:nvSpPr>
        <p:spPr bwMode="auto">
          <a:xfrm rot="16200000" flipH="1">
            <a:off x="7397750" y="3968750"/>
            <a:ext cx="2825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Freeform 107"/>
          <p:cNvSpPr>
            <a:spLocks/>
          </p:cNvSpPr>
          <p:nvPr/>
        </p:nvSpPr>
        <p:spPr bwMode="auto">
          <a:xfrm>
            <a:off x="1828800" y="3733800"/>
            <a:ext cx="127000" cy="619125"/>
          </a:xfrm>
          <a:custGeom>
            <a:avLst/>
            <a:gdLst>
              <a:gd name="T0" fmla="*/ 0 w 144"/>
              <a:gd name="T1" fmla="*/ 0 h 1050"/>
              <a:gd name="T2" fmla="*/ 2147483647 w 144"/>
              <a:gd name="T3" fmla="*/ 2147483647 h 1050"/>
              <a:gd name="T4" fmla="*/ 2147483647 w 144"/>
              <a:gd name="T5" fmla="*/ 2147483647 h 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050">
                <a:moveTo>
                  <a:pt x="0" y="0"/>
                </a:moveTo>
                <a:cubicBezTo>
                  <a:pt x="18" y="141"/>
                  <a:pt x="84" y="665"/>
                  <a:pt x="108" y="840"/>
                </a:cubicBezTo>
                <a:cubicBezTo>
                  <a:pt x="132" y="1015"/>
                  <a:pt x="136" y="1006"/>
                  <a:pt x="144" y="105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0" name="Line 108"/>
          <p:cNvSpPr>
            <a:spLocks noChangeShapeType="1"/>
          </p:cNvSpPr>
          <p:nvPr/>
        </p:nvSpPr>
        <p:spPr bwMode="auto">
          <a:xfrm flipV="1">
            <a:off x="5053013" y="360363"/>
            <a:ext cx="922337" cy="147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1" name="Freeform 109"/>
          <p:cNvSpPr>
            <a:spLocks/>
          </p:cNvSpPr>
          <p:nvPr/>
        </p:nvSpPr>
        <p:spPr bwMode="auto">
          <a:xfrm>
            <a:off x="3297238" y="4797425"/>
            <a:ext cx="236537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2" name="Freeform 110"/>
          <p:cNvSpPr>
            <a:spLocks/>
          </p:cNvSpPr>
          <p:nvPr/>
        </p:nvSpPr>
        <p:spPr bwMode="auto">
          <a:xfrm>
            <a:off x="3302000" y="5094288"/>
            <a:ext cx="252413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" name="Rectangle 111"/>
          <p:cNvSpPr>
            <a:spLocks noChangeArrowheads="1"/>
          </p:cNvSpPr>
          <p:nvPr/>
        </p:nvSpPr>
        <p:spPr bwMode="auto">
          <a:xfrm rot="-5400000">
            <a:off x="3155157" y="4899819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8284" name="Oval 112"/>
          <p:cNvSpPr>
            <a:spLocks noChangeArrowheads="1"/>
          </p:cNvSpPr>
          <p:nvPr/>
        </p:nvSpPr>
        <p:spPr bwMode="auto">
          <a:xfrm>
            <a:off x="3492500" y="5138738"/>
            <a:ext cx="477838" cy="258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8285" name="Freeform 113"/>
          <p:cNvSpPr>
            <a:spLocks/>
          </p:cNvSpPr>
          <p:nvPr/>
        </p:nvSpPr>
        <p:spPr bwMode="auto">
          <a:xfrm>
            <a:off x="5089525" y="1038225"/>
            <a:ext cx="303213" cy="381000"/>
          </a:xfrm>
          <a:custGeom>
            <a:avLst/>
            <a:gdLst>
              <a:gd name="T0" fmla="*/ 2147483647 w 191"/>
              <a:gd name="T1" fmla="*/ 2147483647 h 240"/>
              <a:gd name="T2" fmla="*/ 2147483647 w 191"/>
              <a:gd name="T3" fmla="*/ 2147483647 h 240"/>
              <a:gd name="T4" fmla="*/ 0 w 191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240">
                <a:moveTo>
                  <a:pt x="141" y="240"/>
                </a:moveTo>
                <a:cubicBezTo>
                  <a:pt x="146" y="208"/>
                  <a:pt x="191" y="88"/>
                  <a:pt x="168" y="48"/>
                </a:cubicBezTo>
                <a:cubicBezTo>
                  <a:pt x="145" y="8"/>
                  <a:pt x="35" y="1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6" name="Line 114"/>
          <p:cNvSpPr>
            <a:spLocks noChangeShapeType="1"/>
          </p:cNvSpPr>
          <p:nvPr/>
        </p:nvSpPr>
        <p:spPr bwMode="auto">
          <a:xfrm flipH="1" flipV="1">
            <a:off x="7696200" y="1066800"/>
            <a:ext cx="4762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7" name="AutoShape 115"/>
          <p:cNvSpPr>
            <a:spLocks noChangeArrowheads="1"/>
          </p:cNvSpPr>
          <p:nvPr/>
        </p:nvSpPr>
        <p:spPr bwMode="auto">
          <a:xfrm>
            <a:off x="7769225" y="1463675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8288" name="Freeform 116"/>
          <p:cNvSpPr>
            <a:spLocks/>
          </p:cNvSpPr>
          <p:nvPr/>
        </p:nvSpPr>
        <p:spPr bwMode="auto">
          <a:xfrm>
            <a:off x="7575550" y="1905000"/>
            <a:ext cx="1033463" cy="2076450"/>
          </a:xfrm>
          <a:custGeom>
            <a:avLst/>
            <a:gdLst>
              <a:gd name="T0" fmla="*/ 2147483647 w 651"/>
              <a:gd name="T1" fmla="*/ 0 h 1308"/>
              <a:gd name="T2" fmla="*/ 2147483647 w 651"/>
              <a:gd name="T3" fmla="*/ 2147483647 h 1308"/>
              <a:gd name="T4" fmla="*/ 2147483647 w 651"/>
              <a:gd name="T5" fmla="*/ 2147483647 h 1308"/>
              <a:gd name="T6" fmla="*/ 2147483647 w 651"/>
              <a:gd name="T7" fmla="*/ 2147483647 h 1308"/>
              <a:gd name="T8" fmla="*/ 2147483647 w 651"/>
              <a:gd name="T9" fmla="*/ 2147483647 h 1308"/>
              <a:gd name="T10" fmla="*/ 2147483647 w 651"/>
              <a:gd name="T11" fmla="*/ 2147483647 h 1308"/>
              <a:gd name="T12" fmla="*/ 0 w 651"/>
              <a:gd name="T13" fmla="*/ 2147483647 h 1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1" h="1308">
                <a:moveTo>
                  <a:pt x="516" y="0"/>
                </a:moveTo>
                <a:cubicBezTo>
                  <a:pt x="571" y="39"/>
                  <a:pt x="621" y="81"/>
                  <a:pt x="636" y="225"/>
                </a:cubicBezTo>
                <a:cubicBezTo>
                  <a:pt x="651" y="369"/>
                  <a:pt x="629" y="705"/>
                  <a:pt x="606" y="864"/>
                </a:cubicBezTo>
                <a:cubicBezTo>
                  <a:pt x="583" y="1023"/>
                  <a:pt x="541" y="1115"/>
                  <a:pt x="498" y="1182"/>
                </a:cubicBezTo>
                <a:cubicBezTo>
                  <a:pt x="455" y="1249"/>
                  <a:pt x="399" y="1246"/>
                  <a:pt x="348" y="1266"/>
                </a:cubicBezTo>
                <a:cubicBezTo>
                  <a:pt x="297" y="1286"/>
                  <a:pt x="250" y="1296"/>
                  <a:pt x="192" y="1302"/>
                </a:cubicBezTo>
                <a:cubicBezTo>
                  <a:pt x="134" y="1308"/>
                  <a:pt x="40" y="1302"/>
                  <a:pt x="0" y="130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9" name="AutoShape 117"/>
          <p:cNvSpPr>
            <a:spLocks noChangeArrowheads="1"/>
          </p:cNvSpPr>
          <p:nvPr/>
        </p:nvSpPr>
        <p:spPr bwMode="auto">
          <a:xfrm>
            <a:off x="1420813" y="3340100"/>
            <a:ext cx="649287" cy="3175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8290" name="Line 118"/>
          <p:cNvSpPr>
            <a:spLocks noChangeShapeType="1"/>
          </p:cNvSpPr>
          <p:nvPr/>
        </p:nvSpPr>
        <p:spPr bwMode="auto">
          <a:xfrm flipV="1">
            <a:off x="2570163" y="4489450"/>
            <a:ext cx="3175" cy="1192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1" name="Freeform 119"/>
          <p:cNvSpPr>
            <a:spLocks/>
          </p:cNvSpPr>
          <p:nvPr/>
        </p:nvSpPr>
        <p:spPr bwMode="auto">
          <a:xfrm flipH="1">
            <a:off x="3598863" y="4752975"/>
            <a:ext cx="762000" cy="965200"/>
          </a:xfrm>
          <a:custGeom>
            <a:avLst/>
            <a:gdLst>
              <a:gd name="T0" fmla="*/ 0 w 480"/>
              <a:gd name="T1" fmla="*/ 0 h 608"/>
              <a:gd name="T2" fmla="*/ 2147483647 w 480"/>
              <a:gd name="T3" fmla="*/ 2147483647 h 608"/>
              <a:gd name="T4" fmla="*/ 2147483647 w 480"/>
              <a:gd name="T5" fmla="*/ 2147483647 h 608"/>
              <a:gd name="T6" fmla="*/ 2147483647 w 480"/>
              <a:gd name="T7" fmla="*/ 2147483647 h 608"/>
              <a:gd name="T8" fmla="*/ 2147483647 w 480"/>
              <a:gd name="T9" fmla="*/ 2147483647 h 608"/>
              <a:gd name="T10" fmla="*/ 2147483647 w 480"/>
              <a:gd name="T11" fmla="*/ 2147483647 h 608"/>
              <a:gd name="T12" fmla="*/ 2147483647 w 480"/>
              <a:gd name="T13" fmla="*/ 2147483647 h 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0" h="608">
                <a:moveTo>
                  <a:pt x="0" y="0"/>
                </a:moveTo>
                <a:cubicBezTo>
                  <a:pt x="18" y="12"/>
                  <a:pt x="87" y="35"/>
                  <a:pt x="108" y="72"/>
                </a:cubicBezTo>
                <a:cubicBezTo>
                  <a:pt x="129" y="109"/>
                  <a:pt x="122" y="170"/>
                  <a:pt x="129" y="222"/>
                </a:cubicBezTo>
                <a:cubicBezTo>
                  <a:pt x="136" y="274"/>
                  <a:pt x="138" y="331"/>
                  <a:pt x="150" y="381"/>
                </a:cubicBezTo>
                <a:cubicBezTo>
                  <a:pt x="162" y="431"/>
                  <a:pt x="172" y="489"/>
                  <a:pt x="204" y="525"/>
                </a:cubicBezTo>
                <a:cubicBezTo>
                  <a:pt x="236" y="561"/>
                  <a:pt x="296" y="608"/>
                  <a:pt x="342" y="597"/>
                </a:cubicBezTo>
                <a:cubicBezTo>
                  <a:pt x="388" y="586"/>
                  <a:pt x="451" y="488"/>
                  <a:pt x="480" y="4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2" name="Freeform 120"/>
          <p:cNvSpPr>
            <a:spLocks/>
          </p:cNvSpPr>
          <p:nvPr/>
        </p:nvSpPr>
        <p:spPr bwMode="auto">
          <a:xfrm flipH="1">
            <a:off x="2843213" y="5453063"/>
            <a:ext cx="1041400" cy="547687"/>
          </a:xfrm>
          <a:custGeom>
            <a:avLst/>
            <a:gdLst>
              <a:gd name="T0" fmla="*/ 2147483647 w 656"/>
              <a:gd name="T1" fmla="*/ 0 h 345"/>
              <a:gd name="T2" fmla="*/ 2147483647 w 656"/>
              <a:gd name="T3" fmla="*/ 2147483647 h 345"/>
              <a:gd name="T4" fmla="*/ 2147483647 w 656"/>
              <a:gd name="T5" fmla="*/ 2147483647 h 345"/>
              <a:gd name="T6" fmla="*/ 2147483647 w 656"/>
              <a:gd name="T7" fmla="*/ 2147483647 h 345"/>
              <a:gd name="T8" fmla="*/ 2147483647 w 656"/>
              <a:gd name="T9" fmla="*/ 2147483647 h 345"/>
              <a:gd name="T10" fmla="*/ 2147483647 w 656"/>
              <a:gd name="T11" fmla="*/ 2147483647 h 345"/>
              <a:gd name="T12" fmla="*/ 2147483647 w 656"/>
              <a:gd name="T13" fmla="*/ 2147483647 h 345"/>
              <a:gd name="T14" fmla="*/ 2147483647 w 656"/>
              <a:gd name="T15" fmla="*/ 2147483647 h 3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56" h="345">
                <a:moveTo>
                  <a:pt x="203" y="0"/>
                </a:moveTo>
                <a:cubicBezTo>
                  <a:pt x="174" y="33"/>
                  <a:pt x="58" y="149"/>
                  <a:pt x="29" y="198"/>
                </a:cubicBezTo>
                <a:cubicBezTo>
                  <a:pt x="0" y="247"/>
                  <a:pt x="11" y="274"/>
                  <a:pt x="29" y="297"/>
                </a:cubicBezTo>
                <a:cubicBezTo>
                  <a:pt x="47" y="320"/>
                  <a:pt x="99" y="333"/>
                  <a:pt x="137" y="339"/>
                </a:cubicBezTo>
                <a:cubicBezTo>
                  <a:pt x="175" y="345"/>
                  <a:pt x="220" y="337"/>
                  <a:pt x="257" y="333"/>
                </a:cubicBezTo>
                <a:cubicBezTo>
                  <a:pt x="294" y="329"/>
                  <a:pt x="324" y="319"/>
                  <a:pt x="362" y="312"/>
                </a:cubicBezTo>
                <a:cubicBezTo>
                  <a:pt x="400" y="305"/>
                  <a:pt x="436" y="298"/>
                  <a:pt x="485" y="291"/>
                </a:cubicBezTo>
                <a:cubicBezTo>
                  <a:pt x="534" y="284"/>
                  <a:pt x="621" y="272"/>
                  <a:pt x="656" y="2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stealth" w="med" len="lg"/>
            <a:tailEnd type="oval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3" name="Oval 121"/>
          <p:cNvSpPr>
            <a:spLocks noChangeArrowheads="1"/>
          </p:cNvSpPr>
          <p:nvPr/>
        </p:nvSpPr>
        <p:spPr bwMode="auto">
          <a:xfrm>
            <a:off x="1687513" y="4911725"/>
            <a:ext cx="363537" cy="23336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" name="Rectangle 122"/>
          <p:cNvSpPr>
            <a:spLocks noChangeArrowheads="1"/>
          </p:cNvSpPr>
          <p:nvPr/>
        </p:nvSpPr>
        <p:spPr bwMode="auto">
          <a:xfrm>
            <a:off x="1614488" y="5008563"/>
            <a:ext cx="501650" cy="3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" name="Rectangle 123"/>
          <p:cNvSpPr>
            <a:spLocks noChangeArrowheads="1"/>
          </p:cNvSpPr>
          <p:nvPr/>
        </p:nvSpPr>
        <p:spPr bwMode="auto">
          <a:xfrm>
            <a:off x="1854200" y="4899025"/>
            <a:ext cx="34925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6" name="Freeform 124"/>
          <p:cNvSpPr>
            <a:spLocks/>
          </p:cNvSpPr>
          <p:nvPr/>
        </p:nvSpPr>
        <p:spPr bwMode="auto">
          <a:xfrm>
            <a:off x="1692275" y="4913313"/>
            <a:ext cx="161925" cy="96837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" name="Freeform 125"/>
          <p:cNvSpPr>
            <a:spLocks/>
          </p:cNvSpPr>
          <p:nvPr/>
        </p:nvSpPr>
        <p:spPr bwMode="auto">
          <a:xfrm>
            <a:off x="1893888" y="5051425"/>
            <a:ext cx="157162" cy="96838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8" name="Freeform 126"/>
          <p:cNvSpPr>
            <a:spLocks/>
          </p:cNvSpPr>
          <p:nvPr/>
        </p:nvSpPr>
        <p:spPr bwMode="auto">
          <a:xfrm>
            <a:off x="1693863" y="5051425"/>
            <a:ext cx="160337" cy="96838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9" name="Freeform 127"/>
          <p:cNvSpPr>
            <a:spLocks/>
          </p:cNvSpPr>
          <p:nvPr/>
        </p:nvSpPr>
        <p:spPr bwMode="auto">
          <a:xfrm>
            <a:off x="1893888" y="4913313"/>
            <a:ext cx="155575" cy="96837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" name="Freeform 128"/>
          <p:cNvSpPr>
            <a:spLocks/>
          </p:cNvSpPr>
          <p:nvPr/>
        </p:nvSpPr>
        <p:spPr bwMode="auto">
          <a:xfrm flipH="1">
            <a:off x="2952750" y="5962650"/>
            <a:ext cx="1441450" cy="301625"/>
          </a:xfrm>
          <a:custGeom>
            <a:avLst/>
            <a:gdLst>
              <a:gd name="T0" fmla="*/ 0 w 2100"/>
              <a:gd name="T1" fmla="*/ 0 h 208"/>
              <a:gd name="T2" fmla="*/ 2147483647 w 2100"/>
              <a:gd name="T3" fmla="*/ 2147483647 h 208"/>
              <a:gd name="T4" fmla="*/ 2147483647 w 2100"/>
              <a:gd name="T5" fmla="*/ 2147483647 h 208"/>
              <a:gd name="T6" fmla="*/ 2147483647 w 2100"/>
              <a:gd name="T7" fmla="*/ 2147483647 h 208"/>
              <a:gd name="T8" fmla="*/ 2147483647 w 2100"/>
              <a:gd name="T9" fmla="*/ 2147483647 h 208"/>
              <a:gd name="T10" fmla="*/ 2147483647 w 210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0" h="208">
                <a:moveTo>
                  <a:pt x="0" y="0"/>
                </a:moveTo>
                <a:cubicBezTo>
                  <a:pt x="63" y="29"/>
                  <a:pt x="113" y="150"/>
                  <a:pt x="380" y="172"/>
                </a:cubicBezTo>
                <a:cubicBezTo>
                  <a:pt x="647" y="194"/>
                  <a:pt x="1342" y="139"/>
                  <a:pt x="1601" y="132"/>
                </a:cubicBezTo>
                <a:cubicBezTo>
                  <a:pt x="1860" y="125"/>
                  <a:pt x="1858" y="125"/>
                  <a:pt x="1932" y="128"/>
                </a:cubicBezTo>
                <a:cubicBezTo>
                  <a:pt x="2006" y="131"/>
                  <a:pt x="2018" y="138"/>
                  <a:pt x="2046" y="151"/>
                </a:cubicBezTo>
                <a:cubicBezTo>
                  <a:pt x="2074" y="164"/>
                  <a:pt x="2089" y="196"/>
                  <a:pt x="2100" y="2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1" name="Line 129"/>
          <p:cNvSpPr>
            <a:spLocks noChangeShapeType="1"/>
          </p:cNvSpPr>
          <p:nvPr/>
        </p:nvSpPr>
        <p:spPr bwMode="auto">
          <a:xfrm>
            <a:off x="1870075" y="4362450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2" name="Freeform 130"/>
          <p:cNvSpPr>
            <a:spLocks/>
          </p:cNvSpPr>
          <p:nvPr/>
        </p:nvSpPr>
        <p:spPr bwMode="auto">
          <a:xfrm>
            <a:off x="3776663" y="3375025"/>
            <a:ext cx="941387" cy="900113"/>
          </a:xfrm>
          <a:custGeom>
            <a:avLst/>
            <a:gdLst>
              <a:gd name="T0" fmla="*/ 2147483647 w 593"/>
              <a:gd name="T1" fmla="*/ 2147483647 h 567"/>
              <a:gd name="T2" fmla="*/ 2147483647 w 593"/>
              <a:gd name="T3" fmla="*/ 2147483647 h 567"/>
              <a:gd name="T4" fmla="*/ 2147483647 w 593"/>
              <a:gd name="T5" fmla="*/ 2147483647 h 567"/>
              <a:gd name="T6" fmla="*/ 2147483647 w 593"/>
              <a:gd name="T7" fmla="*/ 2147483647 h 567"/>
              <a:gd name="T8" fmla="*/ 2147483647 w 593"/>
              <a:gd name="T9" fmla="*/ 2147483647 h 567"/>
              <a:gd name="T10" fmla="*/ 2147483647 w 593"/>
              <a:gd name="T11" fmla="*/ 2147483647 h 567"/>
              <a:gd name="T12" fmla="*/ 2147483647 w 593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3" h="567">
                <a:moveTo>
                  <a:pt x="368" y="550"/>
                </a:moveTo>
                <a:cubicBezTo>
                  <a:pt x="334" y="550"/>
                  <a:pt x="219" y="567"/>
                  <a:pt x="161" y="547"/>
                </a:cubicBezTo>
                <a:cubicBezTo>
                  <a:pt x="103" y="527"/>
                  <a:pt x="46" y="481"/>
                  <a:pt x="23" y="433"/>
                </a:cubicBezTo>
                <a:cubicBezTo>
                  <a:pt x="0" y="385"/>
                  <a:pt x="9" y="308"/>
                  <a:pt x="23" y="256"/>
                </a:cubicBezTo>
                <a:cubicBezTo>
                  <a:pt x="37" y="204"/>
                  <a:pt x="64" y="160"/>
                  <a:pt x="110" y="121"/>
                </a:cubicBezTo>
                <a:cubicBezTo>
                  <a:pt x="156" y="82"/>
                  <a:pt x="219" y="38"/>
                  <a:pt x="299" y="19"/>
                </a:cubicBezTo>
                <a:cubicBezTo>
                  <a:pt x="379" y="0"/>
                  <a:pt x="532" y="9"/>
                  <a:pt x="593" y="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" name="Freeform 131"/>
          <p:cNvSpPr>
            <a:spLocks/>
          </p:cNvSpPr>
          <p:nvPr/>
        </p:nvSpPr>
        <p:spPr bwMode="auto">
          <a:xfrm>
            <a:off x="4076700" y="2519363"/>
            <a:ext cx="641350" cy="873125"/>
          </a:xfrm>
          <a:custGeom>
            <a:avLst/>
            <a:gdLst>
              <a:gd name="T0" fmla="*/ 2147483647 w 404"/>
              <a:gd name="T1" fmla="*/ 0 h 550"/>
              <a:gd name="T2" fmla="*/ 2147483647 w 404"/>
              <a:gd name="T3" fmla="*/ 2147483647 h 550"/>
              <a:gd name="T4" fmla="*/ 2147483647 w 404"/>
              <a:gd name="T5" fmla="*/ 2147483647 h 550"/>
              <a:gd name="T6" fmla="*/ 2147483647 w 404"/>
              <a:gd name="T7" fmla="*/ 2147483647 h 550"/>
              <a:gd name="T8" fmla="*/ 2147483647 w 404"/>
              <a:gd name="T9" fmla="*/ 2147483647 h 550"/>
              <a:gd name="T10" fmla="*/ 2147483647 w 404"/>
              <a:gd name="T11" fmla="*/ 2147483647 h 550"/>
              <a:gd name="T12" fmla="*/ 2147483647 w 404"/>
              <a:gd name="T13" fmla="*/ 2147483647 h 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4" h="550">
                <a:moveTo>
                  <a:pt x="227" y="0"/>
                </a:moveTo>
                <a:cubicBezTo>
                  <a:pt x="217" y="17"/>
                  <a:pt x="186" y="71"/>
                  <a:pt x="167" y="105"/>
                </a:cubicBezTo>
                <a:cubicBezTo>
                  <a:pt x="148" y="139"/>
                  <a:pt x="134" y="169"/>
                  <a:pt x="113" y="207"/>
                </a:cubicBezTo>
                <a:cubicBezTo>
                  <a:pt x="92" y="245"/>
                  <a:pt x="58" y="291"/>
                  <a:pt x="41" y="333"/>
                </a:cubicBezTo>
                <a:cubicBezTo>
                  <a:pt x="24" y="375"/>
                  <a:pt x="0" y="428"/>
                  <a:pt x="11" y="462"/>
                </a:cubicBezTo>
                <a:cubicBezTo>
                  <a:pt x="22" y="496"/>
                  <a:pt x="45" y="522"/>
                  <a:pt x="110" y="536"/>
                </a:cubicBezTo>
                <a:cubicBezTo>
                  <a:pt x="175" y="550"/>
                  <a:pt x="343" y="546"/>
                  <a:pt x="404" y="54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4" name="Oval 132"/>
          <p:cNvSpPr>
            <a:spLocks noChangeArrowheads="1"/>
          </p:cNvSpPr>
          <p:nvPr/>
        </p:nvSpPr>
        <p:spPr bwMode="auto">
          <a:xfrm>
            <a:off x="2368550" y="3810000"/>
            <a:ext cx="477838" cy="2603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8305" name="Line 133"/>
          <p:cNvSpPr>
            <a:spLocks noChangeShapeType="1"/>
          </p:cNvSpPr>
          <p:nvPr/>
        </p:nvSpPr>
        <p:spPr bwMode="auto">
          <a:xfrm flipV="1">
            <a:off x="4038600" y="6299200"/>
            <a:ext cx="457200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6" name="Oval 134"/>
          <p:cNvSpPr>
            <a:spLocks noChangeArrowheads="1"/>
          </p:cNvSpPr>
          <p:nvPr/>
        </p:nvSpPr>
        <p:spPr bwMode="auto">
          <a:xfrm>
            <a:off x="3657600" y="6384925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8307" name="Freeform 135"/>
          <p:cNvSpPr>
            <a:spLocks/>
          </p:cNvSpPr>
          <p:nvPr/>
        </p:nvSpPr>
        <p:spPr bwMode="auto">
          <a:xfrm>
            <a:off x="5875338" y="3276600"/>
            <a:ext cx="665162" cy="2387600"/>
          </a:xfrm>
          <a:custGeom>
            <a:avLst/>
            <a:gdLst>
              <a:gd name="T0" fmla="*/ 2147483647 w 419"/>
              <a:gd name="T1" fmla="*/ 2147483647 h 1649"/>
              <a:gd name="T2" fmla="*/ 2147483647 w 419"/>
              <a:gd name="T3" fmla="*/ 2147483647 h 1649"/>
              <a:gd name="T4" fmla="*/ 2147483647 w 419"/>
              <a:gd name="T5" fmla="*/ 2147483647 h 1649"/>
              <a:gd name="T6" fmla="*/ 2147483647 w 419"/>
              <a:gd name="T7" fmla="*/ 2147483647 h 1649"/>
              <a:gd name="T8" fmla="*/ 2147483647 w 419"/>
              <a:gd name="T9" fmla="*/ 2147483647 h 1649"/>
              <a:gd name="T10" fmla="*/ 2147483647 w 419"/>
              <a:gd name="T11" fmla="*/ 2147483647 h 1649"/>
              <a:gd name="T12" fmla="*/ 2147483647 w 419"/>
              <a:gd name="T13" fmla="*/ 2147483647 h 1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649">
                <a:moveTo>
                  <a:pt x="403" y="1649"/>
                </a:moveTo>
                <a:cubicBezTo>
                  <a:pt x="353" y="1575"/>
                  <a:pt x="304" y="1502"/>
                  <a:pt x="251" y="1353"/>
                </a:cubicBezTo>
                <a:cubicBezTo>
                  <a:pt x="198" y="1204"/>
                  <a:pt x="118" y="900"/>
                  <a:pt x="83" y="753"/>
                </a:cubicBezTo>
                <a:cubicBezTo>
                  <a:pt x="48" y="606"/>
                  <a:pt x="54" y="578"/>
                  <a:pt x="43" y="473"/>
                </a:cubicBezTo>
                <a:cubicBezTo>
                  <a:pt x="32" y="368"/>
                  <a:pt x="0" y="197"/>
                  <a:pt x="19" y="121"/>
                </a:cubicBezTo>
                <a:cubicBezTo>
                  <a:pt x="38" y="45"/>
                  <a:pt x="88" y="34"/>
                  <a:pt x="155" y="17"/>
                </a:cubicBezTo>
                <a:cubicBezTo>
                  <a:pt x="222" y="0"/>
                  <a:pt x="320" y="8"/>
                  <a:pt x="419" y="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8" name="Rectangle 136"/>
          <p:cNvSpPr>
            <a:spLocks noChangeArrowheads="1"/>
          </p:cNvSpPr>
          <p:nvPr/>
        </p:nvSpPr>
        <p:spPr bwMode="auto">
          <a:xfrm>
            <a:off x="6391275" y="385921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8309" name="Freeform 137"/>
          <p:cNvSpPr>
            <a:spLocks/>
          </p:cNvSpPr>
          <p:nvPr/>
        </p:nvSpPr>
        <p:spPr bwMode="auto">
          <a:xfrm>
            <a:off x="4686300" y="2540000"/>
            <a:ext cx="2692400" cy="1809750"/>
          </a:xfrm>
          <a:custGeom>
            <a:avLst/>
            <a:gdLst>
              <a:gd name="T0" fmla="*/ 0 w 1696"/>
              <a:gd name="T1" fmla="*/ 0 h 1140"/>
              <a:gd name="T2" fmla="*/ 2147483647 w 1696"/>
              <a:gd name="T3" fmla="*/ 2147483647 h 1140"/>
              <a:gd name="T4" fmla="*/ 2147483647 w 1696"/>
              <a:gd name="T5" fmla="*/ 2147483647 h 1140"/>
              <a:gd name="T6" fmla="*/ 2147483647 w 1696"/>
              <a:gd name="T7" fmla="*/ 2147483647 h 1140"/>
              <a:gd name="T8" fmla="*/ 2147483647 w 1696"/>
              <a:gd name="T9" fmla="*/ 2147483647 h 1140"/>
              <a:gd name="T10" fmla="*/ 2147483647 w 1696"/>
              <a:gd name="T11" fmla="*/ 2147483647 h 1140"/>
              <a:gd name="T12" fmla="*/ 2147483647 w 1696"/>
              <a:gd name="T13" fmla="*/ 2147483647 h 1140"/>
              <a:gd name="T14" fmla="*/ 2147483647 w 1696"/>
              <a:gd name="T15" fmla="*/ 2147483647 h 1140"/>
              <a:gd name="T16" fmla="*/ 2147483647 w 1696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96" h="1140">
                <a:moveTo>
                  <a:pt x="0" y="0"/>
                </a:moveTo>
                <a:cubicBezTo>
                  <a:pt x="29" y="24"/>
                  <a:pt x="81" y="87"/>
                  <a:pt x="168" y="144"/>
                </a:cubicBezTo>
                <a:cubicBezTo>
                  <a:pt x="255" y="201"/>
                  <a:pt x="439" y="244"/>
                  <a:pt x="520" y="344"/>
                </a:cubicBezTo>
                <a:cubicBezTo>
                  <a:pt x="601" y="444"/>
                  <a:pt x="627" y="628"/>
                  <a:pt x="656" y="744"/>
                </a:cubicBezTo>
                <a:cubicBezTo>
                  <a:pt x="685" y="860"/>
                  <a:pt x="621" y="975"/>
                  <a:pt x="696" y="1040"/>
                </a:cubicBezTo>
                <a:cubicBezTo>
                  <a:pt x="771" y="1105"/>
                  <a:pt x="969" y="1132"/>
                  <a:pt x="1104" y="1136"/>
                </a:cubicBezTo>
                <a:cubicBezTo>
                  <a:pt x="1239" y="1140"/>
                  <a:pt x="1428" y="1095"/>
                  <a:pt x="1504" y="1064"/>
                </a:cubicBezTo>
                <a:cubicBezTo>
                  <a:pt x="1580" y="1033"/>
                  <a:pt x="1528" y="975"/>
                  <a:pt x="1560" y="952"/>
                </a:cubicBezTo>
                <a:cubicBezTo>
                  <a:pt x="1592" y="929"/>
                  <a:pt x="1644" y="928"/>
                  <a:pt x="1696" y="9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310" name="Group 138"/>
          <p:cNvGrpSpPr>
            <a:grpSpLocks/>
          </p:cNvGrpSpPr>
          <p:nvPr/>
        </p:nvGrpSpPr>
        <p:grpSpPr bwMode="auto">
          <a:xfrm>
            <a:off x="1800225" y="5386388"/>
            <a:ext cx="485775" cy="328612"/>
            <a:chOff x="4377" y="3366"/>
            <a:chExt cx="306" cy="207"/>
          </a:xfrm>
        </p:grpSpPr>
        <p:sp>
          <p:nvSpPr>
            <p:cNvPr id="8351" name="Oval 139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2" name="Rectangle 140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3" name="Freeform 141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Oval 142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" name="Rectangle 143"/>
            <p:cNvSpPr>
              <a:spLocks noChangeArrowheads="1"/>
            </p:cNvSpPr>
            <p:nvPr/>
          </p:nvSpPr>
          <p:spPr bwMode="auto">
            <a:xfrm rot="-1980000">
              <a:off x="4393" y="3436"/>
              <a:ext cx="2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Cdc20</a:t>
              </a:r>
            </a:p>
          </p:txBody>
        </p:sp>
      </p:grpSp>
      <p:grpSp>
        <p:nvGrpSpPr>
          <p:cNvPr id="8311" name="Group 144"/>
          <p:cNvGrpSpPr>
            <a:grpSpLocks/>
          </p:cNvGrpSpPr>
          <p:nvPr/>
        </p:nvGrpSpPr>
        <p:grpSpPr bwMode="auto">
          <a:xfrm>
            <a:off x="2133600" y="5105400"/>
            <a:ext cx="449263" cy="334963"/>
            <a:chOff x="4377" y="3366"/>
            <a:chExt cx="283" cy="211"/>
          </a:xfrm>
        </p:grpSpPr>
        <p:sp>
          <p:nvSpPr>
            <p:cNvPr id="8346" name="Oval 145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7" name="Rectangle 146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8" name="Freeform 147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Oval 148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0" name="Rectangle 149"/>
            <p:cNvSpPr>
              <a:spLocks noChangeArrowheads="1"/>
            </p:cNvSpPr>
            <p:nvPr/>
          </p:nvSpPr>
          <p:spPr bwMode="auto">
            <a:xfrm rot="-1980000">
              <a:off x="4394" y="3442"/>
              <a:ext cx="2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Cdh1</a:t>
              </a:r>
            </a:p>
          </p:txBody>
        </p:sp>
      </p:grpSp>
      <p:sp>
        <p:nvSpPr>
          <p:cNvPr id="8312" name="Text Box 150"/>
          <p:cNvSpPr txBox="1">
            <a:spLocks noChangeArrowheads="1"/>
          </p:cNvSpPr>
          <p:nvPr/>
        </p:nvSpPr>
        <p:spPr bwMode="auto">
          <a:xfrm>
            <a:off x="1066800" y="2362200"/>
            <a:ext cx="1905000" cy="593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/>
              <a:t>Budding Yeast</a:t>
            </a:r>
          </a:p>
          <a:p>
            <a:r>
              <a:rPr lang="en-US"/>
              <a:t>Chen et al. (2004)</a:t>
            </a:r>
          </a:p>
        </p:txBody>
      </p:sp>
      <p:sp>
        <p:nvSpPr>
          <p:cNvPr id="8313" name="Oval 151"/>
          <p:cNvSpPr>
            <a:spLocks noChangeArrowheads="1"/>
          </p:cNvSpPr>
          <p:nvPr/>
        </p:nvSpPr>
        <p:spPr bwMode="auto">
          <a:xfrm>
            <a:off x="5111750" y="4962525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8314" name="Oval 152"/>
          <p:cNvSpPr>
            <a:spLocks noChangeArrowheads="1"/>
          </p:cNvSpPr>
          <p:nvPr/>
        </p:nvSpPr>
        <p:spPr bwMode="auto">
          <a:xfrm>
            <a:off x="4314825" y="4967288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8315" name="Oval 153"/>
          <p:cNvSpPr>
            <a:spLocks noChangeArrowheads="1"/>
          </p:cNvSpPr>
          <p:nvPr/>
        </p:nvSpPr>
        <p:spPr bwMode="auto">
          <a:xfrm>
            <a:off x="4376738" y="5100638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grpSp>
        <p:nvGrpSpPr>
          <p:cNvPr id="8316" name="Group 154"/>
          <p:cNvGrpSpPr>
            <a:grpSpLocks/>
          </p:cNvGrpSpPr>
          <p:nvPr/>
        </p:nvGrpSpPr>
        <p:grpSpPr bwMode="auto">
          <a:xfrm>
            <a:off x="4681538" y="5314950"/>
            <a:ext cx="457200" cy="457200"/>
            <a:chOff x="2949" y="3348"/>
            <a:chExt cx="288" cy="288"/>
          </a:xfrm>
        </p:grpSpPr>
        <p:sp>
          <p:nvSpPr>
            <p:cNvPr id="8344" name="Line 155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" name="Line 156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17" name="Group 157"/>
          <p:cNvGrpSpPr>
            <a:grpSpLocks/>
          </p:cNvGrpSpPr>
          <p:nvPr/>
        </p:nvGrpSpPr>
        <p:grpSpPr bwMode="auto">
          <a:xfrm rot="-5400000" flipH="1" flipV="1">
            <a:off x="5084763" y="5507037"/>
            <a:ext cx="533400" cy="187325"/>
            <a:chOff x="3411" y="791"/>
            <a:chExt cx="725" cy="102"/>
          </a:xfrm>
        </p:grpSpPr>
        <p:sp>
          <p:nvSpPr>
            <p:cNvPr id="8342" name="Line 158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3" name="Line 159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18" name="Oval 160"/>
          <p:cNvSpPr>
            <a:spLocks noChangeArrowheads="1"/>
          </p:cNvSpPr>
          <p:nvPr/>
        </p:nvSpPr>
        <p:spPr bwMode="auto">
          <a:xfrm>
            <a:off x="5105400" y="5924550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8319" name="Line 161"/>
          <p:cNvSpPr>
            <a:spLocks noChangeShapeType="1"/>
          </p:cNvSpPr>
          <p:nvPr/>
        </p:nvSpPr>
        <p:spPr bwMode="auto">
          <a:xfrm flipH="1" flipV="1">
            <a:off x="5486400" y="5638800"/>
            <a:ext cx="71755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20" name="Oval 162"/>
          <p:cNvSpPr>
            <a:spLocks noChangeArrowheads="1"/>
          </p:cNvSpPr>
          <p:nvPr/>
        </p:nvSpPr>
        <p:spPr bwMode="auto">
          <a:xfrm>
            <a:off x="5486400" y="58674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grpSp>
        <p:nvGrpSpPr>
          <p:cNvPr id="8321" name="Group 163"/>
          <p:cNvGrpSpPr>
            <a:grpSpLocks/>
          </p:cNvGrpSpPr>
          <p:nvPr/>
        </p:nvGrpSpPr>
        <p:grpSpPr bwMode="auto">
          <a:xfrm rot="8247939">
            <a:off x="8001000" y="962025"/>
            <a:ext cx="304800" cy="361950"/>
            <a:chOff x="2949" y="3348"/>
            <a:chExt cx="288" cy="288"/>
          </a:xfrm>
        </p:grpSpPr>
        <p:sp>
          <p:nvSpPr>
            <p:cNvPr id="8340" name="Line 164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1" name="Line 165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2" name="Oval 166"/>
          <p:cNvSpPr>
            <a:spLocks noChangeArrowheads="1"/>
          </p:cNvSpPr>
          <p:nvPr/>
        </p:nvSpPr>
        <p:spPr bwMode="auto">
          <a:xfrm>
            <a:off x="7839075" y="428625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8323" name="AutoShape 167"/>
          <p:cNvSpPr>
            <a:spLocks noChangeArrowheads="1"/>
          </p:cNvSpPr>
          <p:nvPr/>
        </p:nvSpPr>
        <p:spPr bwMode="auto">
          <a:xfrm>
            <a:off x="8318500" y="1009650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8324" name="Oval 168"/>
          <p:cNvSpPr>
            <a:spLocks noChangeArrowheads="1"/>
          </p:cNvSpPr>
          <p:nvPr/>
        </p:nvSpPr>
        <p:spPr bwMode="auto">
          <a:xfrm>
            <a:off x="8382000" y="823913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8325" name="Oval 169"/>
          <p:cNvSpPr>
            <a:spLocks noChangeArrowheads="1"/>
          </p:cNvSpPr>
          <p:nvPr/>
        </p:nvSpPr>
        <p:spPr bwMode="auto">
          <a:xfrm>
            <a:off x="6800850" y="857250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grpSp>
        <p:nvGrpSpPr>
          <p:cNvPr id="8326" name="Group 170"/>
          <p:cNvGrpSpPr>
            <a:grpSpLocks/>
          </p:cNvGrpSpPr>
          <p:nvPr/>
        </p:nvGrpSpPr>
        <p:grpSpPr bwMode="auto">
          <a:xfrm rot="-1873734" flipH="1" flipV="1">
            <a:off x="7370763" y="782638"/>
            <a:ext cx="533400" cy="187325"/>
            <a:chOff x="3411" y="791"/>
            <a:chExt cx="725" cy="102"/>
          </a:xfrm>
        </p:grpSpPr>
        <p:sp>
          <p:nvSpPr>
            <p:cNvPr id="8338" name="Line 171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9" name="Line 172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27" name="Line 173"/>
          <p:cNvSpPr>
            <a:spLocks noChangeShapeType="1"/>
          </p:cNvSpPr>
          <p:nvPr/>
        </p:nvSpPr>
        <p:spPr bwMode="auto">
          <a:xfrm flipH="1">
            <a:off x="6905625" y="1262063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28" name="Oval 174"/>
          <p:cNvSpPr>
            <a:spLocks noChangeArrowheads="1"/>
          </p:cNvSpPr>
          <p:nvPr/>
        </p:nvSpPr>
        <p:spPr bwMode="auto">
          <a:xfrm>
            <a:off x="6858000" y="762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sp>
        <p:nvSpPr>
          <p:cNvPr id="8329" name="Line 175"/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30" name="Group 176"/>
          <p:cNvGrpSpPr>
            <a:grpSpLocks/>
          </p:cNvGrpSpPr>
          <p:nvPr/>
        </p:nvGrpSpPr>
        <p:grpSpPr bwMode="auto">
          <a:xfrm>
            <a:off x="6629400" y="4876800"/>
            <a:ext cx="495300" cy="322263"/>
            <a:chOff x="4536" y="3664"/>
            <a:chExt cx="312" cy="203"/>
          </a:xfrm>
        </p:grpSpPr>
        <p:sp>
          <p:nvSpPr>
            <p:cNvPr id="8336" name="Rectangle 177"/>
            <p:cNvSpPr>
              <a:spLocks noChangeArrowheads="1"/>
            </p:cNvSpPr>
            <p:nvPr/>
          </p:nvSpPr>
          <p:spPr bwMode="auto">
            <a:xfrm>
              <a:off x="4536" y="3664"/>
              <a:ext cx="256" cy="17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7" name="Oval 178"/>
            <p:cNvSpPr>
              <a:spLocks noChangeArrowheads="1"/>
            </p:cNvSpPr>
            <p:nvPr/>
          </p:nvSpPr>
          <p:spPr bwMode="auto">
            <a:xfrm>
              <a:off x="4547" y="3704"/>
              <a:ext cx="301" cy="1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Cln3</a:t>
              </a:r>
            </a:p>
          </p:txBody>
        </p:sp>
      </p:grpSp>
      <p:sp>
        <p:nvSpPr>
          <p:cNvPr id="8331" name="Line 179"/>
          <p:cNvSpPr>
            <a:spLocks noChangeShapeType="1"/>
          </p:cNvSpPr>
          <p:nvPr/>
        </p:nvSpPr>
        <p:spPr bwMode="auto">
          <a:xfrm flipH="1">
            <a:off x="5486400" y="51054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32" name="Text Box 180"/>
          <p:cNvSpPr txBox="1">
            <a:spLocks noChangeArrowheads="1"/>
          </p:cNvSpPr>
          <p:nvPr/>
        </p:nvSpPr>
        <p:spPr bwMode="auto">
          <a:xfrm>
            <a:off x="7162800" y="4876800"/>
            <a:ext cx="1695450" cy="3492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Cell Size Sensor</a:t>
            </a:r>
          </a:p>
        </p:txBody>
      </p:sp>
      <p:sp>
        <p:nvSpPr>
          <p:cNvPr id="8333" name="Line 181"/>
          <p:cNvSpPr>
            <a:spLocks noChangeShapeType="1"/>
          </p:cNvSpPr>
          <p:nvPr/>
        </p:nvSpPr>
        <p:spPr bwMode="auto">
          <a:xfrm flipV="1">
            <a:off x="7620000" y="9906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34" name="Oval 182"/>
          <p:cNvSpPr>
            <a:spLocks noChangeArrowheads="1"/>
          </p:cNvSpPr>
          <p:nvPr/>
        </p:nvSpPr>
        <p:spPr bwMode="auto">
          <a:xfrm>
            <a:off x="7239000" y="533400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pic>
        <p:nvPicPr>
          <p:cNvPr id="833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2575"/>
            <a:ext cx="3184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John's Documents\kat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05225"/>
            <a:ext cx="1857375" cy="270192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1" descr="Albert's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990600"/>
            <a:ext cx="4395787" cy="30432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743200" y="914400"/>
            <a:ext cx="2514600" cy="315277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048000" y="3175000"/>
            <a:ext cx="5432425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sz="2400" dirty="0">
                <a:latin typeface="+mn-lt"/>
              </a:rPr>
              <a:t>Tyson &amp; Novak, “Irreversible transitions, </a:t>
            </a:r>
            <a:r>
              <a:rPr lang="en-US" sz="2400" dirty="0" err="1">
                <a:latin typeface="+mn-lt"/>
              </a:rPr>
              <a:t>bistability</a:t>
            </a:r>
            <a:r>
              <a:rPr lang="en-US" sz="2400" dirty="0">
                <a:latin typeface="+mn-lt"/>
              </a:rPr>
              <a:t> and checkpoint controls in the eukaryotic cell cycle:     a systems-level understanding,” in </a:t>
            </a:r>
            <a:r>
              <a:rPr lang="en-US" sz="2400" i="1" dirty="0">
                <a:latin typeface="+mn-lt"/>
              </a:rPr>
              <a:t>Handbook of Systems Biology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(2012)</a:t>
            </a:r>
          </a:p>
        </p:txBody>
      </p: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3048000" y="2189163"/>
            <a:ext cx="5791200" cy="831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/>
              <a:t>Tyson &amp; Novak, “Temporal Organization of the Cell Cycle,” </a:t>
            </a:r>
            <a:r>
              <a:rPr lang="en-US" sz="2400" i="1"/>
              <a:t>Current Biology </a:t>
            </a:r>
            <a:r>
              <a:rPr lang="en-US" sz="2400"/>
              <a:t>(2008)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471738" y="6019800"/>
            <a:ext cx="161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Kathy Chen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808288" y="129540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Bela Novak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743200" y="1019175"/>
            <a:ext cx="0" cy="304323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2114550" y="412750"/>
            <a:ext cx="4819650" cy="654050"/>
          </a:xfrm>
          <a:prstGeom prst="rect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Deterministic 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4213" y="5467350"/>
            <a:ext cx="2563812" cy="70802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 dirty="0"/>
              <a:t>Attila </a:t>
            </a:r>
            <a:r>
              <a:rPr lang="en-US" sz="2000" b="1" dirty="0" err="1"/>
              <a:t>Csikasz</a:t>
            </a:r>
            <a:r>
              <a:rPr lang="en-US" sz="2000" b="1" dirty="0"/>
              <a:t>-Nagy</a:t>
            </a:r>
          </a:p>
          <a:p>
            <a:pPr algn="l">
              <a:defRPr/>
            </a:pPr>
            <a:r>
              <a:rPr lang="en-US" sz="2000" b="1" dirty="0"/>
              <a:t>Andrea </a:t>
            </a:r>
            <a:r>
              <a:rPr lang="en-US" sz="2000" b="1" dirty="0" err="1"/>
              <a:t>Ciliberto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762000" y="-1905000"/>
            <a:ext cx="5653088" cy="5181600"/>
            <a:chOff x="2784" y="3360"/>
            <a:chExt cx="2745" cy="2256"/>
          </a:xfrm>
        </p:grpSpPr>
        <p:grpSp>
          <p:nvGrpSpPr>
            <p:cNvPr id="10450" name="Group 3"/>
            <p:cNvGrpSpPr>
              <a:grpSpLocks/>
            </p:cNvGrpSpPr>
            <p:nvPr/>
          </p:nvGrpSpPr>
          <p:grpSpPr bwMode="auto">
            <a:xfrm>
              <a:off x="2832" y="3360"/>
              <a:ext cx="2616" cy="2160"/>
              <a:chOff x="1020" y="1272"/>
              <a:chExt cx="3348" cy="2292"/>
            </a:xfrm>
          </p:grpSpPr>
          <p:pic>
            <p:nvPicPr>
              <p:cNvPr id="10455" name="Picture 4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2" y="1392"/>
                <a:ext cx="3167" cy="20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456" name="Rectangle 5"/>
              <p:cNvSpPr>
                <a:spLocks noChangeArrowheads="1"/>
              </p:cNvSpPr>
              <p:nvPr/>
            </p:nvSpPr>
            <p:spPr bwMode="auto">
              <a:xfrm>
                <a:off x="1020" y="1272"/>
                <a:ext cx="864" cy="22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" name="Rectangle 6"/>
              <p:cNvSpPr>
                <a:spLocks noChangeArrowheads="1"/>
              </p:cNvSpPr>
              <p:nvPr/>
            </p:nvSpPr>
            <p:spPr bwMode="auto">
              <a:xfrm>
                <a:off x="3624" y="1344"/>
                <a:ext cx="744" cy="2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" name="Rectangle 7"/>
              <p:cNvSpPr>
                <a:spLocks noChangeArrowheads="1"/>
              </p:cNvSpPr>
              <p:nvPr/>
            </p:nvSpPr>
            <p:spPr bwMode="auto">
              <a:xfrm>
                <a:off x="1812" y="3204"/>
                <a:ext cx="1824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9" name="Rectangle 8"/>
              <p:cNvSpPr>
                <a:spLocks noChangeArrowheads="1"/>
              </p:cNvSpPr>
              <p:nvPr/>
            </p:nvSpPr>
            <p:spPr bwMode="auto">
              <a:xfrm>
                <a:off x="1812" y="1332"/>
                <a:ext cx="1824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51" name="Rectangle 9"/>
            <p:cNvSpPr>
              <a:spLocks noChangeArrowheads="1"/>
            </p:cNvSpPr>
            <p:nvPr/>
          </p:nvSpPr>
          <p:spPr bwMode="auto">
            <a:xfrm>
              <a:off x="2784" y="3360"/>
              <a:ext cx="2736" cy="960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" name="Rectangle 10"/>
            <p:cNvSpPr>
              <a:spLocks noChangeArrowheads="1"/>
            </p:cNvSpPr>
            <p:nvPr/>
          </p:nvSpPr>
          <p:spPr bwMode="auto">
            <a:xfrm rot="-5400000">
              <a:off x="2448" y="4128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Rectangle 11"/>
            <p:cNvSpPr>
              <a:spLocks noChangeArrowheads="1"/>
            </p:cNvSpPr>
            <p:nvPr/>
          </p:nvSpPr>
          <p:spPr bwMode="auto">
            <a:xfrm rot="-5400000">
              <a:off x="4464" y="4176"/>
              <a:ext cx="1440" cy="67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4" name="Rectangle 12"/>
            <p:cNvSpPr>
              <a:spLocks noChangeArrowheads="1"/>
            </p:cNvSpPr>
            <p:nvPr/>
          </p:nvSpPr>
          <p:spPr bwMode="auto">
            <a:xfrm>
              <a:off x="2793" y="5184"/>
              <a:ext cx="2736" cy="432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62865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2286000" y="5664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3429000" y="50292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4229100" y="20320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4953000" y="3238500"/>
            <a:ext cx="406400" cy="279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18"/>
          <p:cNvSpPr>
            <a:spLocks noChangeShapeType="1"/>
          </p:cNvSpPr>
          <p:nvPr/>
        </p:nvSpPr>
        <p:spPr bwMode="auto">
          <a:xfrm flipV="1">
            <a:off x="4913313" y="2286000"/>
            <a:ext cx="28003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19"/>
          <p:cNvSpPr>
            <a:spLocks noChangeArrowheads="1"/>
          </p:cNvSpPr>
          <p:nvPr/>
        </p:nvSpPr>
        <p:spPr bwMode="auto">
          <a:xfrm>
            <a:off x="6459538" y="17605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20"/>
          <p:cNvSpPr>
            <a:spLocks noChangeArrowheads="1"/>
          </p:cNvSpPr>
          <p:nvPr/>
        </p:nvSpPr>
        <p:spPr bwMode="auto">
          <a:xfrm>
            <a:off x="6413500" y="1851025"/>
            <a:ext cx="100013" cy="265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21"/>
          <p:cNvSpPr>
            <a:spLocks/>
          </p:cNvSpPr>
          <p:nvPr/>
        </p:nvSpPr>
        <p:spPr bwMode="auto">
          <a:xfrm>
            <a:off x="6497638" y="1851025"/>
            <a:ext cx="271462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CC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2" name="Oval 22"/>
          <p:cNvSpPr>
            <a:spLocks noChangeArrowheads="1"/>
          </p:cNvSpPr>
          <p:nvPr/>
        </p:nvSpPr>
        <p:spPr bwMode="auto">
          <a:xfrm>
            <a:off x="6677025" y="1804988"/>
            <a:ext cx="95250" cy="904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 rot="-1980000">
            <a:off x="6445250" y="1922463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</a:p>
        </p:txBody>
      </p:sp>
      <p:sp>
        <p:nvSpPr>
          <p:cNvPr id="10254" name="Oval 24"/>
          <p:cNvSpPr>
            <a:spLocks noChangeArrowheads="1"/>
          </p:cNvSpPr>
          <p:nvPr/>
        </p:nvSpPr>
        <p:spPr bwMode="auto">
          <a:xfrm>
            <a:off x="6445250" y="68263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25"/>
          <p:cNvSpPr>
            <a:spLocks noChangeArrowheads="1"/>
          </p:cNvSpPr>
          <p:nvPr/>
        </p:nvSpPr>
        <p:spPr bwMode="auto">
          <a:xfrm>
            <a:off x="6708775" y="130175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26"/>
          <p:cNvSpPr>
            <a:spLocks noChangeArrowheads="1"/>
          </p:cNvSpPr>
          <p:nvPr/>
        </p:nvSpPr>
        <p:spPr bwMode="auto">
          <a:xfrm>
            <a:off x="6378575" y="230188"/>
            <a:ext cx="598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Cdc20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>
            <a:off x="6445250" y="290513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28"/>
          <p:cNvSpPr>
            <a:spLocks noChangeArrowheads="1"/>
          </p:cNvSpPr>
          <p:nvPr/>
        </p:nvSpPr>
        <p:spPr bwMode="auto">
          <a:xfrm>
            <a:off x="6426200" y="2382838"/>
            <a:ext cx="466725" cy="446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29"/>
          <p:cNvSpPr>
            <a:spLocks noChangeArrowheads="1"/>
          </p:cNvSpPr>
          <p:nvPr/>
        </p:nvSpPr>
        <p:spPr bwMode="auto">
          <a:xfrm>
            <a:off x="6378575" y="2473325"/>
            <a:ext cx="101600" cy="265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30"/>
          <p:cNvSpPr>
            <a:spLocks/>
          </p:cNvSpPr>
          <p:nvPr/>
        </p:nvSpPr>
        <p:spPr bwMode="auto">
          <a:xfrm>
            <a:off x="6472238" y="2473325"/>
            <a:ext cx="234950" cy="266700"/>
          </a:xfrm>
          <a:custGeom>
            <a:avLst/>
            <a:gdLst>
              <a:gd name="T0" fmla="*/ 0 w 168"/>
              <a:gd name="T1" fmla="*/ 0 h 191"/>
              <a:gd name="T2" fmla="*/ 2147483647 w 168"/>
              <a:gd name="T3" fmla="*/ 2147483647 h 191"/>
              <a:gd name="T4" fmla="*/ 0 w 168"/>
              <a:gd name="T5" fmla="*/ 2147483647 h 1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191">
                <a:moveTo>
                  <a:pt x="0" y="0"/>
                </a:moveTo>
                <a:lnTo>
                  <a:pt x="167" y="95"/>
                </a:lnTo>
                <a:lnTo>
                  <a:pt x="0" y="190"/>
                </a:lnTo>
              </a:path>
            </a:pathLst>
          </a:custGeom>
          <a:solidFill>
            <a:srgbClr val="FFFFFF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1" name="Oval 31"/>
          <p:cNvSpPr>
            <a:spLocks noChangeArrowheads="1"/>
          </p:cNvSpPr>
          <p:nvPr/>
        </p:nvSpPr>
        <p:spPr bwMode="auto">
          <a:xfrm>
            <a:off x="6643688" y="2427288"/>
            <a:ext cx="95250" cy="904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32"/>
          <p:cNvSpPr>
            <a:spLocks noChangeArrowheads="1"/>
          </p:cNvSpPr>
          <p:nvPr/>
        </p:nvSpPr>
        <p:spPr bwMode="auto">
          <a:xfrm rot="-1980000">
            <a:off x="6418263" y="2511425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0263" name="Line 33"/>
          <p:cNvSpPr>
            <a:spLocks noChangeShapeType="1"/>
          </p:cNvSpPr>
          <p:nvPr/>
        </p:nvSpPr>
        <p:spPr bwMode="auto">
          <a:xfrm rot="5400000" flipV="1">
            <a:off x="6094412" y="1169988"/>
            <a:ext cx="1069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Freeform 34"/>
          <p:cNvSpPr>
            <a:spLocks/>
          </p:cNvSpPr>
          <p:nvPr/>
        </p:nvSpPr>
        <p:spPr bwMode="auto">
          <a:xfrm>
            <a:off x="4418013" y="4152900"/>
            <a:ext cx="234950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5" name="Freeform 35"/>
          <p:cNvSpPr>
            <a:spLocks/>
          </p:cNvSpPr>
          <p:nvPr/>
        </p:nvSpPr>
        <p:spPr bwMode="auto">
          <a:xfrm>
            <a:off x="4422775" y="4449763"/>
            <a:ext cx="252413" cy="341312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6" name="Rectangle 36"/>
          <p:cNvSpPr>
            <a:spLocks noChangeArrowheads="1"/>
          </p:cNvSpPr>
          <p:nvPr/>
        </p:nvSpPr>
        <p:spPr bwMode="auto">
          <a:xfrm rot="-5400000">
            <a:off x="4266406" y="426958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0267" name="Line 37"/>
          <p:cNvSpPr>
            <a:spLocks noChangeShapeType="1"/>
          </p:cNvSpPr>
          <p:nvPr/>
        </p:nvSpPr>
        <p:spPr bwMode="auto">
          <a:xfrm flipH="1" flipV="1">
            <a:off x="4773613" y="4432300"/>
            <a:ext cx="3306762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38"/>
          <p:cNvSpPr>
            <a:spLocks noChangeShapeType="1"/>
          </p:cNvSpPr>
          <p:nvPr/>
        </p:nvSpPr>
        <p:spPr bwMode="auto">
          <a:xfrm flipH="1">
            <a:off x="1443038" y="4440238"/>
            <a:ext cx="2878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39"/>
          <p:cNvSpPr>
            <a:spLocks noChangeArrowheads="1"/>
          </p:cNvSpPr>
          <p:nvPr/>
        </p:nvSpPr>
        <p:spPr bwMode="auto">
          <a:xfrm>
            <a:off x="1079500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40"/>
          <p:cNvSpPr>
            <a:spLocks noChangeArrowheads="1"/>
          </p:cNvSpPr>
          <p:nvPr/>
        </p:nvSpPr>
        <p:spPr bwMode="auto">
          <a:xfrm>
            <a:off x="1266825" y="4314825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41"/>
          <p:cNvSpPr>
            <a:spLocks noChangeArrowheads="1"/>
          </p:cNvSpPr>
          <p:nvPr/>
        </p:nvSpPr>
        <p:spPr bwMode="auto">
          <a:xfrm>
            <a:off x="1079500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42"/>
          <p:cNvSpPr>
            <a:spLocks noChangeArrowheads="1"/>
          </p:cNvSpPr>
          <p:nvPr/>
        </p:nvSpPr>
        <p:spPr bwMode="auto">
          <a:xfrm>
            <a:off x="1266825" y="4491038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43"/>
          <p:cNvSpPr>
            <a:spLocks noChangeArrowheads="1"/>
          </p:cNvSpPr>
          <p:nvPr/>
        </p:nvSpPr>
        <p:spPr bwMode="auto">
          <a:xfrm>
            <a:off x="1174750" y="4400550"/>
            <a:ext cx="71438" cy="666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44"/>
          <p:cNvSpPr>
            <a:spLocks noChangeShapeType="1"/>
          </p:cNvSpPr>
          <p:nvPr/>
        </p:nvSpPr>
        <p:spPr bwMode="auto">
          <a:xfrm flipV="1">
            <a:off x="5513388" y="288925"/>
            <a:ext cx="854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45"/>
          <p:cNvSpPr>
            <a:spLocks noChangeArrowheads="1"/>
          </p:cNvSpPr>
          <p:nvPr/>
        </p:nvSpPr>
        <p:spPr bwMode="auto">
          <a:xfrm>
            <a:off x="4270375" y="2124075"/>
            <a:ext cx="546100" cy="366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0276" name="Oval 46"/>
          <p:cNvSpPr>
            <a:spLocks noChangeArrowheads="1"/>
          </p:cNvSpPr>
          <p:nvPr/>
        </p:nvSpPr>
        <p:spPr bwMode="auto">
          <a:xfrm>
            <a:off x="7780338" y="2122488"/>
            <a:ext cx="636587" cy="333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Rectangle 47"/>
          <p:cNvSpPr>
            <a:spLocks noChangeArrowheads="1"/>
          </p:cNvSpPr>
          <p:nvPr/>
        </p:nvSpPr>
        <p:spPr bwMode="auto">
          <a:xfrm>
            <a:off x="7729538" y="2265363"/>
            <a:ext cx="736600" cy="4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48"/>
          <p:cNvSpPr>
            <a:spLocks noChangeArrowheads="1"/>
          </p:cNvSpPr>
          <p:nvPr/>
        </p:nvSpPr>
        <p:spPr bwMode="auto">
          <a:xfrm>
            <a:off x="8074025" y="2100263"/>
            <a:ext cx="58738" cy="385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Freeform 49"/>
          <p:cNvSpPr>
            <a:spLocks/>
          </p:cNvSpPr>
          <p:nvPr/>
        </p:nvSpPr>
        <p:spPr bwMode="auto">
          <a:xfrm>
            <a:off x="7780338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Freeform 50"/>
          <p:cNvSpPr>
            <a:spLocks/>
          </p:cNvSpPr>
          <p:nvPr/>
        </p:nvSpPr>
        <p:spPr bwMode="auto">
          <a:xfrm flipH="1">
            <a:off x="8128000" y="2128838"/>
            <a:ext cx="295275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Freeform 51"/>
          <p:cNvSpPr>
            <a:spLocks/>
          </p:cNvSpPr>
          <p:nvPr/>
        </p:nvSpPr>
        <p:spPr bwMode="auto">
          <a:xfrm flipV="1">
            <a:off x="7778750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Freeform 52"/>
          <p:cNvSpPr>
            <a:spLocks/>
          </p:cNvSpPr>
          <p:nvPr/>
        </p:nvSpPr>
        <p:spPr bwMode="auto">
          <a:xfrm flipH="1" flipV="1">
            <a:off x="8126413" y="2308225"/>
            <a:ext cx="292100" cy="139700"/>
          </a:xfrm>
          <a:custGeom>
            <a:avLst/>
            <a:gdLst>
              <a:gd name="T0" fmla="*/ 2147483647 w 188"/>
              <a:gd name="T1" fmla="*/ 0 h 100"/>
              <a:gd name="T2" fmla="*/ 2147483647 w 188"/>
              <a:gd name="T3" fmla="*/ 2147483647 h 100"/>
              <a:gd name="T4" fmla="*/ 0 w 188"/>
              <a:gd name="T5" fmla="*/ 2147483647 h 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8" h="100">
                <a:moveTo>
                  <a:pt x="188" y="0"/>
                </a:moveTo>
                <a:lnTo>
                  <a:pt x="188" y="100"/>
                </a:lnTo>
                <a:lnTo>
                  <a:pt x="0" y="1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Oval 53"/>
          <p:cNvSpPr>
            <a:spLocks noChangeArrowheads="1"/>
          </p:cNvSpPr>
          <p:nvPr/>
        </p:nvSpPr>
        <p:spPr bwMode="auto">
          <a:xfrm>
            <a:off x="4987925" y="3330575"/>
            <a:ext cx="546100" cy="3667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0284" name="Freeform 54"/>
          <p:cNvSpPr>
            <a:spLocks/>
          </p:cNvSpPr>
          <p:nvPr/>
        </p:nvSpPr>
        <p:spPr bwMode="auto">
          <a:xfrm>
            <a:off x="4781550" y="3068638"/>
            <a:ext cx="236538" cy="534987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Freeform 55"/>
          <p:cNvSpPr>
            <a:spLocks/>
          </p:cNvSpPr>
          <p:nvPr/>
        </p:nvSpPr>
        <p:spPr bwMode="auto">
          <a:xfrm>
            <a:off x="4786313" y="3365500"/>
            <a:ext cx="252412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6" name="Rectangle 56"/>
          <p:cNvSpPr>
            <a:spLocks noChangeArrowheads="1"/>
          </p:cNvSpPr>
          <p:nvPr/>
        </p:nvSpPr>
        <p:spPr bwMode="auto">
          <a:xfrm rot="-5400000">
            <a:off x="4639468" y="3171032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0287" name="Line 57"/>
          <p:cNvSpPr>
            <a:spLocks noChangeShapeType="1"/>
          </p:cNvSpPr>
          <p:nvPr/>
        </p:nvSpPr>
        <p:spPr bwMode="auto">
          <a:xfrm>
            <a:off x="7004050" y="295275"/>
            <a:ext cx="46355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8" name="Group 58"/>
          <p:cNvGrpSpPr>
            <a:grpSpLocks/>
          </p:cNvGrpSpPr>
          <p:nvPr/>
        </p:nvGrpSpPr>
        <p:grpSpPr bwMode="auto">
          <a:xfrm>
            <a:off x="7467600" y="165100"/>
            <a:ext cx="257175" cy="242888"/>
            <a:chOff x="4759" y="3635"/>
            <a:chExt cx="184" cy="173"/>
          </a:xfrm>
        </p:grpSpPr>
        <p:sp>
          <p:nvSpPr>
            <p:cNvPr id="10445" name="Oval 59"/>
            <p:cNvSpPr>
              <a:spLocks noChangeArrowheads="1"/>
            </p:cNvSpPr>
            <p:nvPr/>
          </p:nvSpPr>
          <p:spPr bwMode="auto">
            <a:xfrm>
              <a:off x="4759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" name="Oval 60"/>
            <p:cNvSpPr>
              <a:spLocks noChangeArrowheads="1"/>
            </p:cNvSpPr>
            <p:nvPr/>
          </p:nvSpPr>
          <p:spPr bwMode="auto">
            <a:xfrm>
              <a:off x="4892" y="3635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" name="Oval 61"/>
            <p:cNvSpPr>
              <a:spLocks noChangeArrowheads="1"/>
            </p:cNvSpPr>
            <p:nvPr/>
          </p:nvSpPr>
          <p:spPr bwMode="auto">
            <a:xfrm>
              <a:off x="4759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Oval 62"/>
            <p:cNvSpPr>
              <a:spLocks noChangeArrowheads="1"/>
            </p:cNvSpPr>
            <p:nvPr/>
          </p:nvSpPr>
          <p:spPr bwMode="auto">
            <a:xfrm>
              <a:off x="4892" y="3761"/>
              <a:ext cx="51" cy="4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Oval 63"/>
            <p:cNvSpPr>
              <a:spLocks noChangeArrowheads="1"/>
            </p:cNvSpPr>
            <p:nvPr/>
          </p:nvSpPr>
          <p:spPr bwMode="auto">
            <a:xfrm>
              <a:off x="4827" y="3696"/>
              <a:ext cx="51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9" name="Line 64"/>
          <p:cNvSpPr>
            <a:spLocks noChangeShapeType="1"/>
          </p:cNvSpPr>
          <p:nvPr/>
        </p:nvSpPr>
        <p:spPr bwMode="auto">
          <a:xfrm flipH="1">
            <a:off x="4514850" y="455613"/>
            <a:ext cx="4763" cy="153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65"/>
          <p:cNvSpPr>
            <a:spLocks noChangeArrowheads="1"/>
          </p:cNvSpPr>
          <p:nvPr/>
        </p:nvSpPr>
        <p:spPr bwMode="auto">
          <a:xfrm>
            <a:off x="6457950" y="3733800"/>
            <a:ext cx="466725" cy="446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Oval 66"/>
          <p:cNvSpPr>
            <a:spLocks noChangeArrowheads="1"/>
          </p:cNvSpPr>
          <p:nvPr/>
        </p:nvSpPr>
        <p:spPr bwMode="auto">
          <a:xfrm>
            <a:off x="6721475" y="3795713"/>
            <a:ext cx="93663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67"/>
          <p:cNvSpPr>
            <a:spLocks noChangeShapeType="1"/>
          </p:cNvSpPr>
          <p:nvPr/>
        </p:nvSpPr>
        <p:spPr bwMode="auto">
          <a:xfrm>
            <a:off x="6457950" y="3957638"/>
            <a:ext cx="231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3" name="Group 68"/>
          <p:cNvGrpSpPr>
            <a:grpSpLocks/>
          </p:cNvGrpSpPr>
          <p:nvPr/>
        </p:nvGrpSpPr>
        <p:grpSpPr bwMode="auto">
          <a:xfrm rot="5400000" flipH="1">
            <a:off x="6276975" y="3201988"/>
            <a:ext cx="841375" cy="187325"/>
            <a:chOff x="3411" y="791"/>
            <a:chExt cx="725" cy="102"/>
          </a:xfrm>
        </p:grpSpPr>
        <p:sp>
          <p:nvSpPr>
            <p:cNvPr id="10443" name="Line 69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Line 70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4" name="Arc 72"/>
          <p:cNvSpPr>
            <a:spLocks/>
          </p:cNvSpPr>
          <p:nvPr/>
        </p:nvSpPr>
        <p:spPr bwMode="auto">
          <a:xfrm flipH="1">
            <a:off x="3422650" y="2522538"/>
            <a:ext cx="1271588" cy="1827212"/>
          </a:xfrm>
          <a:custGeom>
            <a:avLst/>
            <a:gdLst>
              <a:gd name="T0" fmla="*/ 2147483647 w 21600"/>
              <a:gd name="T1" fmla="*/ 0 h 21713"/>
              <a:gd name="T2" fmla="*/ 2147483647 w 21600"/>
              <a:gd name="T3" fmla="*/ 2147483647 h 21713"/>
              <a:gd name="T4" fmla="*/ 0 w 21600"/>
              <a:gd name="T5" fmla="*/ 2147483647 h 21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13" fill="none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</a:path>
              <a:path w="21600" h="21713" stroke="0" extrusionOk="0">
                <a:moveTo>
                  <a:pt x="6977" y="-1"/>
                </a:moveTo>
                <a:cubicBezTo>
                  <a:pt x="15722" y="2984"/>
                  <a:pt x="21600" y="11201"/>
                  <a:pt x="21600" y="20442"/>
                </a:cubicBezTo>
                <a:cubicBezTo>
                  <a:pt x="21600" y="20865"/>
                  <a:pt x="21587" y="21289"/>
                  <a:pt x="21562" y="21712"/>
                </a:cubicBezTo>
                <a:lnTo>
                  <a:pt x="0" y="20442"/>
                </a:lnTo>
                <a:lnTo>
                  <a:pt x="6977" y="-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Oval 73"/>
          <p:cNvSpPr>
            <a:spLocks noChangeArrowheads="1"/>
          </p:cNvSpPr>
          <p:nvPr/>
        </p:nvSpPr>
        <p:spPr bwMode="auto">
          <a:xfrm>
            <a:off x="6303963" y="5727700"/>
            <a:ext cx="477837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0296" name="Line 74"/>
          <p:cNvSpPr>
            <a:spLocks noChangeShapeType="1"/>
          </p:cNvSpPr>
          <p:nvPr/>
        </p:nvSpPr>
        <p:spPr bwMode="auto">
          <a:xfrm flipV="1">
            <a:off x="6477000" y="6019800"/>
            <a:ext cx="127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75"/>
          <p:cNvSpPr>
            <a:spLocks noChangeShapeType="1"/>
          </p:cNvSpPr>
          <p:nvPr/>
        </p:nvSpPr>
        <p:spPr bwMode="auto">
          <a:xfrm flipV="1">
            <a:off x="6858000" y="5791200"/>
            <a:ext cx="609600" cy="33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Oval 76"/>
          <p:cNvSpPr>
            <a:spLocks noChangeArrowheads="1"/>
          </p:cNvSpPr>
          <p:nvPr/>
        </p:nvSpPr>
        <p:spPr bwMode="auto">
          <a:xfrm>
            <a:off x="7566025" y="5637213"/>
            <a:ext cx="363538" cy="233362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7493000" y="5734050"/>
            <a:ext cx="501650" cy="3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Rectangle 78"/>
          <p:cNvSpPr>
            <a:spLocks noChangeArrowheads="1"/>
          </p:cNvSpPr>
          <p:nvPr/>
        </p:nvSpPr>
        <p:spPr bwMode="auto">
          <a:xfrm>
            <a:off x="7732713" y="5624513"/>
            <a:ext cx="34925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Freeform 79"/>
          <p:cNvSpPr>
            <a:spLocks/>
          </p:cNvSpPr>
          <p:nvPr/>
        </p:nvSpPr>
        <p:spPr bwMode="auto">
          <a:xfrm>
            <a:off x="7570788" y="5638800"/>
            <a:ext cx="161925" cy="96838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2" name="Freeform 80"/>
          <p:cNvSpPr>
            <a:spLocks/>
          </p:cNvSpPr>
          <p:nvPr/>
        </p:nvSpPr>
        <p:spPr bwMode="auto">
          <a:xfrm>
            <a:off x="7772400" y="5776913"/>
            <a:ext cx="157163" cy="96837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3" name="Freeform 81"/>
          <p:cNvSpPr>
            <a:spLocks/>
          </p:cNvSpPr>
          <p:nvPr/>
        </p:nvSpPr>
        <p:spPr bwMode="auto">
          <a:xfrm>
            <a:off x="7572375" y="5776913"/>
            <a:ext cx="160338" cy="96837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4" name="Freeform 82"/>
          <p:cNvSpPr>
            <a:spLocks/>
          </p:cNvSpPr>
          <p:nvPr/>
        </p:nvSpPr>
        <p:spPr bwMode="auto">
          <a:xfrm>
            <a:off x="7772400" y="5638800"/>
            <a:ext cx="155575" cy="96838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5" name="Text Box 83"/>
          <p:cNvSpPr txBox="1">
            <a:spLocks noChangeArrowheads="1"/>
          </p:cNvSpPr>
          <p:nvPr/>
        </p:nvSpPr>
        <p:spPr bwMode="auto">
          <a:xfrm>
            <a:off x="6015038" y="1296988"/>
            <a:ext cx="6873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APC-P</a:t>
            </a:r>
          </a:p>
        </p:txBody>
      </p:sp>
      <p:grpSp>
        <p:nvGrpSpPr>
          <p:cNvPr id="10306" name="Group 84"/>
          <p:cNvGrpSpPr>
            <a:grpSpLocks/>
          </p:cNvGrpSpPr>
          <p:nvPr/>
        </p:nvGrpSpPr>
        <p:grpSpPr bwMode="auto">
          <a:xfrm rot="16200000" flipH="1">
            <a:off x="5868194" y="1280319"/>
            <a:ext cx="88900" cy="369888"/>
            <a:chOff x="2208" y="5130"/>
            <a:chExt cx="72" cy="300"/>
          </a:xfrm>
        </p:grpSpPr>
        <p:sp>
          <p:nvSpPr>
            <p:cNvPr id="10441" name="Line 85"/>
            <p:cNvSpPr>
              <a:spLocks noChangeShapeType="1"/>
            </p:cNvSpPr>
            <p:nvPr/>
          </p:nvSpPr>
          <p:spPr bwMode="auto">
            <a:xfrm>
              <a:off x="2280" y="5139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2" name="Line 86"/>
            <p:cNvSpPr>
              <a:spLocks noChangeShapeType="1"/>
            </p:cNvSpPr>
            <p:nvPr/>
          </p:nvSpPr>
          <p:spPr bwMode="auto">
            <a:xfrm flipV="1">
              <a:off x="2208" y="5130"/>
              <a:ext cx="0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7" name="Text Box 87"/>
          <p:cNvSpPr txBox="1">
            <a:spLocks noChangeArrowheads="1"/>
          </p:cNvSpPr>
          <p:nvPr/>
        </p:nvSpPr>
        <p:spPr bwMode="auto">
          <a:xfrm>
            <a:off x="5272088" y="1317625"/>
            <a:ext cx="5302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Times New Roman" pitchFamily="18" charset="0"/>
              </a:rPr>
              <a:t>APC</a:t>
            </a:r>
          </a:p>
        </p:txBody>
      </p:sp>
      <p:sp>
        <p:nvSpPr>
          <p:cNvPr id="10308" name="Oval 88"/>
          <p:cNvSpPr>
            <a:spLocks noChangeArrowheads="1"/>
          </p:cNvSpPr>
          <p:nvPr/>
        </p:nvSpPr>
        <p:spPr bwMode="auto">
          <a:xfrm>
            <a:off x="4875213" y="12112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09" name="Oval 89"/>
          <p:cNvSpPr>
            <a:spLocks noChangeArrowheads="1"/>
          </p:cNvSpPr>
          <p:nvPr/>
        </p:nvSpPr>
        <p:spPr bwMode="auto">
          <a:xfrm>
            <a:off x="4886325" y="642938"/>
            <a:ext cx="371475" cy="195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Mcm1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310" name="Line 90"/>
          <p:cNvSpPr>
            <a:spLocks noChangeShapeType="1"/>
          </p:cNvSpPr>
          <p:nvPr/>
        </p:nvSpPr>
        <p:spPr bwMode="auto">
          <a:xfrm rot="5400000" flipH="1">
            <a:off x="4915694" y="1045369"/>
            <a:ext cx="2587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Line 91"/>
          <p:cNvSpPr>
            <a:spLocks noChangeShapeType="1"/>
          </p:cNvSpPr>
          <p:nvPr/>
        </p:nvSpPr>
        <p:spPr bwMode="auto">
          <a:xfrm rot="16200000" flipH="1">
            <a:off x="4854575" y="1057275"/>
            <a:ext cx="25876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Freeform 92"/>
          <p:cNvSpPr>
            <a:spLocks/>
          </p:cNvSpPr>
          <p:nvPr/>
        </p:nvSpPr>
        <p:spPr bwMode="auto">
          <a:xfrm>
            <a:off x="4786313" y="1519238"/>
            <a:ext cx="1093787" cy="657225"/>
          </a:xfrm>
          <a:custGeom>
            <a:avLst/>
            <a:gdLst>
              <a:gd name="T0" fmla="*/ 0 w 689"/>
              <a:gd name="T1" fmla="*/ 2147483647 h 414"/>
              <a:gd name="T2" fmla="*/ 2147483647 w 689"/>
              <a:gd name="T3" fmla="*/ 2147483647 h 414"/>
              <a:gd name="T4" fmla="*/ 2147483647 w 689"/>
              <a:gd name="T5" fmla="*/ 2147483647 h 414"/>
              <a:gd name="T6" fmla="*/ 2147483647 w 689"/>
              <a:gd name="T7" fmla="*/ 2147483647 h 414"/>
              <a:gd name="T8" fmla="*/ 2147483647 w 689"/>
              <a:gd name="T9" fmla="*/ 0 h 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9" h="414">
                <a:moveTo>
                  <a:pt x="0" y="414"/>
                </a:moveTo>
                <a:cubicBezTo>
                  <a:pt x="92" y="287"/>
                  <a:pt x="216" y="126"/>
                  <a:pt x="285" y="99"/>
                </a:cubicBezTo>
                <a:cubicBezTo>
                  <a:pt x="354" y="72"/>
                  <a:pt x="371" y="228"/>
                  <a:pt x="413" y="249"/>
                </a:cubicBezTo>
                <a:cubicBezTo>
                  <a:pt x="455" y="270"/>
                  <a:pt x="493" y="267"/>
                  <a:pt x="539" y="225"/>
                </a:cubicBezTo>
                <a:cubicBezTo>
                  <a:pt x="585" y="183"/>
                  <a:pt x="658" y="47"/>
                  <a:pt x="689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3" name="Line 93"/>
          <p:cNvSpPr>
            <a:spLocks noChangeShapeType="1"/>
          </p:cNvSpPr>
          <p:nvPr/>
        </p:nvSpPr>
        <p:spPr bwMode="auto">
          <a:xfrm flipH="1">
            <a:off x="4557713" y="781050"/>
            <a:ext cx="3333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4" name="Freeform 94"/>
          <p:cNvSpPr>
            <a:spLocks/>
          </p:cNvSpPr>
          <p:nvPr/>
        </p:nvSpPr>
        <p:spPr bwMode="auto">
          <a:xfrm>
            <a:off x="6870700" y="2552700"/>
            <a:ext cx="1689100" cy="635000"/>
          </a:xfrm>
          <a:custGeom>
            <a:avLst/>
            <a:gdLst>
              <a:gd name="T0" fmla="*/ 2147483647 w 992"/>
              <a:gd name="T1" fmla="*/ 0 h 336"/>
              <a:gd name="T2" fmla="*/ 0 w 992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2" h="336">
                <a:moveTo>
                  <a:pt x="992" y="0"/>
                </a:moveTo>
                <a:lnTo>
                  <a:pt x="0" y="336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15" name="Oval 95"/>
          <p:cNvSpPr>
            <a:spLocks noChangeArrowheads="1"/>
          </p:cNvSpPr>
          <p:nvPr/>
        </p:nvSpPr>
        <p:spPr bwMode="auto">
          <a:xfrm>
            <a:off x="2330450" y="5737225"/>
            <a:ext cx="477838" cy="260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0316" name="Line 96"/>
          <p:cNvSpPr>
            <a:spLocks noChangeShapeType="1"/>
          </p:cNvSpPr>
          <p:nvPr/>
        </p:nvSpPr>
        <p:spPr bwMode="auto">
          <a:xfrm flipH="1" flipV="1">
            <a:off x="2686050" y="6013450"/>
            <a:ext cx="4159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Line 97"/>
          <p:cNvSpPr>
            <a:spLocks noChangeShapeType="1"/>
          </p:cNvSpPr>
          <p:nvPr/>
        </p:nvSpPr>
        <p:spPr bwMode="auto">
          <a:xfrm flipH="1" flipV="1">
            <a:off x="1998663" y="5189538"/>
            <a:ext cx="39370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Oval 98"/>
          <p:cNvSpPr>
            <a:spLocks noChangeArrowheads="1"/>
          </p:cNvSpPr>
          <p:nvPr/>
        </p:nvSpPr>
        <p:spPr bwMode="auto">
          <a:xfrm>
            <a:off x="4421188" y="5770563"/>
            <a:ext cx="265112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319" name="Oval 99"/>
          <p:cNvSpPr>
            <a:spLocks noChangeArrowheads="1"/>
          </p:cNvSpPr>
          <p:nvPr/>
        </p:nvSpPr>
        <p:spPr bwMode="auto">
          <a:xfrm>
            <a:off x="4418013" y="6592888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20" name="Line 100"/>
          <p:cNvSpPr>
            <a:spLocks noChangeShapeType="1"/>
          </p:cNvSpPr>
          <p:nvPr/>
        </p:nvSpPr>
        <p:spPr bwMode="auto">
          <a:xfrm rot="5400000" flipV="1">
            <a:off x="4272757" y="6312694"/>
            <a:ext cx="46831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Line 101"/>
          <p:cNvSpPr>
            <a:spLocks noChangeShapeType="1"/>
          </p:cNvSpPr>
          <p:nvPr/>
        </p:nvSpPr>
        <p:spPr bwMode="auto">
          <a:xfrm rot="16200000" flipV="1">
            <a:off x="4379913" y="6327775"/>
            <a:ext cx="4683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Freeform 102"/>
          <p:cNvSpPr>
            <a:spLocks/>
          </p:cNvSpPr>
          <p:nvPr/>
        </p:nvSpPr>
        <p:spPr bwMode="auto">
          <a:xfrm>
            <a:off x="4676775" y="6043613"/>
            <a:ext cx="1724025" cy="400050"/>
          </a:xfrm>
          <a:custGeom>
            <a:avLst/>
            <a:gdLst>
              <a:gd name="T0" fmla="*/ 0 w 940"/>
              <a:gd name="T1" fmla="*/ 0 h 252"/>
              <a:gd name="T2" fmla="*/ 2147483647 w 940"/>
              <a:gd name="T3" fmla="*/ 2147483647 h 252"/>
              <a:gd name="T4" fmla="*/ 2147483647 w 940"/>
              <a:gd name="T5" fmla="*/ 2147483647 h 252"/>
              <a:gd name="T6" fmla="*/ 2147483647 w 940"/>
              <a:gd name="T7" fmla="*/ 2147483647 h 252"/>
              <a:gd name="T8" fmla="*/ 2147483647 w 940"/>
              <a:gd name="T9" fmla="*/ 2147483647 h 252"/>
              <a:gd name="T10" fmla="*/ 2147483647 w 940"/>
              <a:gd name="T11" fmla="*/ 2147483647 h 2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40" h="252">
                <a:moveTo>
                  <a:pt x="0" y="0"/>
                </a:moveTo>
                <a:cubicBezTo>
                  <a:pt x="27" y="38"/>
                  <a:pt x="49" y="195"/>
                  <a:pt x="164" y="223"/>
                </a:cubicBezTo>
                <a:cubicBezTo>
                  <a:pt x="280" y="252"/>
                  <a:pt x="580" y="180"/>
                  <a:pt x="692" y="171"/>
                </a:cubicBezTo>
                <a:cubicBezTo>
                  <a:pt x="804" y="162"/>
                  <a:pt x="803" y="166"/>
                  <a:pt x="835" y="166"/>
                </a:cubicBezTo>
                <a:cubicBezTo>
                  <a:pt x="867" y="166"/>
                  <a:pt x="868" y="166"/>
                  <a:pt x="885" y="170"/>
                </a:cubicBezTo>
                <a:cubicBezTo>
                  <a:pt x="902" y="174"/>
                  <a:pt x="929" y="184"/>
                  <a:pt x="940" y="18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3" name="Oval 103"/>
          <p:cNvSpPr>
            <a:spLocks noChangeArrowheads="1"/>
          </p:cNvSpPr>
          <p:nvPr/>
        </p:nvSpPr>
        <p:spPr bwMode="auto">
          <a:xfrm>
            <a:off x="7359650" y="4130675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324" name="Oval 104"/>
          <p:cNvSpPr>
            <a:spLocks noChangeArrowheads="1"/>
          </p:cNvSpPr>
          <p:nvPr/>
        </p:nvSpPr>
        <p:spPr bwMode="auto">
          <a:xfrm>
            <a:off x="7370763" y="3541713"/>
            <a:ext cx="263525" cy="2651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Swi5</a:t>
            </a:r>
            <a:endParaRPr lang="en-US" sz="800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25" name="Line 105"/>
          <p:cNvSpPr>
            <a:spLocks noChangeShapeType="1"/>
          </p:cNvSpPr>
          <p:nvPr/>
        </p:nvSpPr>
        <p:spPr bwMode="auto">
          <a:xfrm rot="5400000" flipH="1">
            <a:off x="7307263" y="3976687"/>
            <a:ext cx="273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Line 106"/>
          <p:cNvSpPr>
            <a:spLocks noChangeShapeType="1"/>
          </p:cNvSpPr>
          <p:nvPr/>
        </p:nvSpPr>
        <p:spPr bwMode="auto">
          <a:xfrm rot="16200000" flipH="1">
            <a:off x="7397750" y="3968750"/>
            <a:ext cx="2825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Freeform 107"/>
          <p:cNvSpPr>
            <a:spLocks/>
          </p:cNvSpPr>
          <p:nvPr/>
        </p:nvSpPr>
        <p:spPr bwMode="auto">
          <a:xfrm>
            <a:off x="1828800" y="3733800"/>
            <a:ext cx="127000" cy="619125"/>
          </a:xfrm>
          <a:custGeom>
            <a:avLst/>
            <a:gdLst>
              <a:gd name="T0" fmla="*/ 0 w 144"/>
              <a:gd name="T1" fmla="*/ 0 h 1050"/>
              <a:gd name="T2" fmla="*/ 2147483647 w 144"/>
              <a:gd name="T3" fmla="*/ 2147483647 h 1050"/>
              <a:gd name="T4" fmla="*/ 2147483647 w 144"/>
              <a:gd name="T5" fmla="*/ 2147483647 h 1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1050">
                <a:moveTo>
                  <a:pt x="0" y="0"/>
                </a:moveTo>
                <a:cubicBezTo>
                  <a:pt x="18" y="141"/>
                  <a:pt x="84" y="665"/>
                  <a:pt x="108" y="840"/>
                </a:cubicBezTo>
                <a:cubicBezTo>
                  <a:pt x="132" y="1015"/>
                  <a:pt x="136" y="1006"/>
                  <a:pt x="144" y="105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8" name="Line 108"/>
          <p:cNvSpPr>
            <a:spLocks noChangeShapeType="1"/>
          </p:cNvSpPr>
          <p:nvPr/>
        </p:nvSpPr>
        <p:spPr bwMode="auto">
          <a:xfrm flipV="1">
            <a:off x="5053013" y="360363"/>
            <a:ext cx="922337" cy="1477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9" name="Freeform 109"/>
          <p:cNvSpPr>
            <a:spLocks/>
          </p:cNvSpPr>
          <p:nvPr/>
        </p:nvSpPr>
        <p:spPr bwMode="auto">
          <a:xfrm>
            <a:off x="3297238" y="4797425"/>
            <a:ext cx="236537" cy="534988"/>
          </a:xfrm>
          <a:custGeom>
            <a:avLst/>
            <a:gdLst>
              <a:gd name="T0" fmla="*/ 2147483647 w 168"/>
              <a:gd name="T1" fmla="*/ 2147483647 h 382"/>
              <a:gd name="T2" fmla="*/ 2147483647 w 168"/>
              <a:gd name="T3" fmla="*/ 0 h 382"/>
              <a:gd name="T4" fmla="*/ 0 w 168"/>
              <a:gd name="T5" fmla="*/ 0 h 382"/>
              <a:gd name="T6" fmla="*/ 0 w 168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382">
                <a:moveTo>
                  <a:pt x="167" y="211"/>
                </a:moveTo>
                <a:lnTo>
                  <a:pt x="167" y="0"/>
                </a:lnTo>
                <a:lnTo>
                  <a:pt x="0" y="0"/>
                </a:lnTo>
                <a:lnTo>
                  <a:pt x="0" y="381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0" name="Freeform 110"/>
          <p:cNvSpPr>
            <a:spLocks/>
          </p:cNvSpPr>
          <p:nvPr/>
        </p:nvSpPr>
        <p:spPr bwMode="auto">
          <a:xfrm>
            <a:off x="3302000" y="5094288"/>
            <a:ext cx="252413" cy="342900"/>
          </a:xfrm>
          <a:custGeom>
            <a:avLst/>
            <a:gdLst>
              <a:gd name="T0" fmla="*/ 2147483647 w 180"/>
              <a:gd name="T1" fmla="*/ 2147483647 h 244"/>
              <a:gd name="T2" fmla="*/ 2147483647 w 180"/>
              <a:gd name="T3" fmla="*/ 2147483647 h 244"/>
              <a:gd name="T4" fmla="*/ 2147483647 w 180"/>
              <a:gd name="T5" fmla="*/ 2147483647 h 244"/>
              <a:gd name="T6" fmla="*/ 2147483647 w 180"/>
              <a:gd name="T7" fmla="*/ 2147483647 h 244"/>
              <a:gd name="T8" fmla="*/ 2147483647 w 180"/>
              <a:gd name="T9" fmla="*/ 2147483647 h 244"/>
              <a:gd name="T10" fmla="*/ 2147483647 w 180"/>
              <a:gd name="T11" fmla="*/ 2147483647 h 244"/>
              <a:gd name="T12" fmla="*/ 2147483647 w 180"/>
              <a:gd name="T13" fmla="*/ 2147483647 h 244"/>
              <a:gd name="T14" fmla="*/ 2147483647 w 180"/>
              <a:gd name="T15" fmla="*/ 2147483647 h 244"/>
              <a:gd name="T16" fmla="*/ 2147483647 w 180"/>
              <a:gd name="T17" fmla="*/ 2147483647 h 244"/>
              <a:gd name="T18" fmla="*/ 2147483647 w 180"/>
              <a:gd name="T19" fmla="*/ 2147483647 h 244"/>
              <a:gd name="T20" fmla="*/ 2147483647 w 180"/>
              <a:gd name="T21" fmla="*/ 2147483647 h 244"/>
              <a:gd name="T22" fmla="*/ 2147483647 w 180"/>
              <a:gd name="T23" fmla="*/ 2147483647 h 244"/>
              <a:gd name="T24" fmla="*/ 2147483647 w 180"/>
              <a:gd name="T25" fmla="*/ 2147483647 h 244"/>
              <a:gd name="T26" fmla="*/ 2147483647 w 180"/>
              <a:gd name="T27" fmla="*/ 2147483647 h 244"/>
              <a:gd name="T28" fmla="*/ 2147483647 w 180"/>
              <a:gd name="T29" fmla="*/ 2147483647 h 244"/>
              <a:gd name="T30" fmla="*/ 2147483647 w 180"/>
              <a:gd name="T31" fmla="*/ 2147483647 h 244"/>
              <a:gd name="T32" fmla="*/ 2147483647 w 180"/>
              <a:gd name="T33" fmla="*/ 2147483647 h 244"/>
              <a:gd name="T34" fmla="*/ 2147483647 w 180"/>
              <a:gd name="T35" fmla="*/ 2147483647 h 244"/>
              <a:gd name="T36" fmla="*/ 2147483647 w 180"/>
              <a:gd name="T37" fmla="*/ 2147483647 h 244"/>
              <a:gd name="T38" fmla="*/ 2147483647 w 180"/>
              <a:gd name="T39" fmla="*/ 2147483647 h 244"/>
              <a:gd name="T40" fmla="*/ 2147483647 w 180"/>
              <a:gd name="T41" fmla="*/ 2147483647 h 244"/>
              <a:gd name="T42" fmla="*/ 2147483647 w 180"/>
              <a:gd name="T43" fmla="*/ 2147483647 h 244"/>
              <a:gd name="T44" fmla="*/ 2147483647 w 180"/>
              <a:gd name="T45" fmla="*/ 2147483647 h 244"/>
              <a:gd name="T46" fmla="*/ 2147483647 w 180"/>
              <a:gd name="T47" fmla="*/ 2147483647 h 244"/>
              <a:gd name="T48" fmla="*/ 2147483647 w 180"/>
              <a:gd name="T49" fmla="*/ 2147483647 h 244"/>
              <a:gd name="T50" fmla="*/ 2147483647 w 180"/>
              <a:gd name="T51" fmla="*/ 2147483647 h 244"/>
              <a:gd name="T52" fmla="*/ 2147483647 w 180"/>
              <a:gd name="T53" fmla="*/ 2147483647 h 244"/>
              <a:gd name="T54" fmla="*/ 2147483647 w 180"/>
              <a:gd name="T55" fmla="*/ 2147483647 h 244"/>
              <a:gd name="T56" fmla="*/ 2147483647 w 180"/>
              <a:gd name="T57" fmla="*/ 2147483647 h 244"/>
              <a:gd name="T58" fmla="*/ 2147483647 w 180"/>
              <a:gd name="T59" fmla="*/ 2147483647 h 244"/>
              <a:gd name="T60" fmla="*/ 2147483647 w 180"/>
              <a:gd name="T61" fmla="*/ 2147483647 h 244"/>
              <a:gd name="T62" fmla="*/ 2147483647 w 180"/>
              <a:gd name="T63" fmla="*/ 2147483647 h 244"/>
              <a:gd name="T64" fmla="*/ 2147483647 w 180"/>
              <a:gd name="T65" fmla="*/ 2147483647 h 244"/>
              <a:gd name="T66" fmla="*/ 2147483647 w 180"/>
              <a:gd name="T67" fmla="*/ 2147483647 h 244"/>
              <a:gd name="T68" fmla="*/ 2147483647 w 180"/>
              <a:gd name="T69" fmla="*/ 2147483647 h 244"/>
              <a:gd name="T70" fmla="*/ 2147483647 w 180"/>
              <a:gd name="T71" fmla="*/ 2147483647 h 244"/>
              <a:gd name="T72" fmla="*/ 0 w 180"/>
              <a:gd name="T73" fmla="*/ 2147483647 h 244"/>
              <a:gd name="T74" fmla="*/ 0 w 180"/>
              <a:gd name="T75" fmla="*/ 2147483647 h 2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80" h="244">
                <a:moveTo>
                  <a:pt x="164" y="0"/>
                </a:moveTo>
                <a:lnTo>
                  <a:pt x="164" y="6"/>
                </a:lnTo>
                <a:lnTo>
                  <a:pt x="164" y="12"/>
                </a:lnTo>
                <a:lnTo>
                  <a:pt x="164" y="18"/>
                </a:lnTo>
                <a:lnTo>
                  <a:pt x="158" y="21"/>
                </a:lnTo>
                <a:lnTo>
                  <a:pt x="152" y="22"/>
                </a:lnTo>
                <a:lnTo>
                  <a:pt x="146" y="27"/>
                </a:lnTo>
                <a:lnTo>
                  <a:pt x="139" y="31"/>
                </a:lnTo>
                <a:lnTo>
                  <a:pt x="137" y="37"/>
                </a:lnTo>
                <a:lnTo>
                  <a:pt x="131" y="42"/>
                </a:lnTo>
                <a:lnTo>
                  <a:pt x="125" y="48"/>
                </a:lnTo>
                <a:lnTo>
                  <a:pt x="120" y="54"/>
                </a:lnTo>
                <a:lnTo>
                  <a:pt x="114" y="59"/>
                </a:lnTo>
                <a:lnTo>
                  <a:pt x="112" y="65"/>
                </a:lnTo>
                <a:lnTo>
                  <a:pt x="112" y="71"/>
                </a:lnTo>
                <a:lnTo>
                  <a:pt x="107" y="78"/>
                </a:lnTo>
                <a:lnTo>
                  <a:pt x="106" y="84"/>
                </a:lnTo>
                <a:lnTo>
                  <a:pt x="104" y="90"/>
                </a:lnTo>
                <a:lnTo>
                  <a:pt x="101" y="96"/>
                </a:lnTo>
                <a:lnTo>
                  <a:pt x="101" y="103"/>
                </a:lnTo>
                <a:lnTo>
                  <a:pt x="101" y="110"/>
                </a:lnTo>
                <a:lnTo>
                  <a:pt x="101" y="116"/>
                </a:lnTo>
                <a:lnTo>
                  <a:pt x="101" y="122"/>
                </a:lnTo>
                <a:lnTo>
                  <a:pt x="101" y="128"/>
                </a:lnTo>
                <a:lnTo>
                  <a:pt x="101" y="134"/>
                </a:lnTo>
                <a:lnTo>
                  <a:pt x="104" y="141"/>
                </a:lnTo>
                <a:lnTo>
                  <a:pt x="106" y="147"/>
                </a:lnTo>
                <a:lnTo>
                  <a:pt x="110" y="154"/>
                </a:lnTo>
                <a:lnTo>
                  <a:pt x="114" y="160"/>
                </a:lnTo>
                <a:lnTo>
                  <a:pt x="120" y="164"/>
                </a:lnTo>
                <a:lnTo>
                  <a:pt x="122" y="170"/>
                </a:lnTo>
                <a:lnTo>
                  <a:pt x="128" y="175"/>
                </a:lnTo>
                <a:lnTo>
                  <a:pt x="135" y="179"/>
                </a:lnTo>
                <a:lnTo>
                  <a:pt x="137" y="185"/>
                </a:lnTo>
                <a:lnTo>
                  <a:pt x="143" y="190"/>
                </a:lnTo>
                <a:lnTo>
                  <a:pt x="149" y="194"/>
                </a:lnTo>
                <a:lnTo>
                  <a:pt x="156" y="198"/>
                </a:lnTo>
                <a:lnTo>
                  <a:pt x="162" y="202"/>
                </a:lnTo>
                <a:lnTo>
                  <a:pt x="168" y="207"/>
                </a:lnTo>
                <a:lnTo>
                  <a:pt x="174" y="207"/>
                </a:lnTo>
                <a:lnTo>
                  <a:pt x="179" y="213"/>
                </a:lnTo>
                <a:lnTo>
                  <a:pt x="174" y="219"/>
                </a:lnTo>
                <a:lnTo>
                  <a:pt x="168" y="226"/>
                </a:lnTo>
                <a:lnTo>
                  <a:pt x="164" y="232"/>
                </a:lnTo>
                <a:lnTo>
                  <a:pt x="158" y="234"/>
                </a:lnTo>
                <a:lnTo>
                  <a:pt x="152" y="236"/>
                </a:lnTo>
                <a:lnTo>
                  <a:pt x="146" y="236"/>
                </a:lnTo>
                <a:lnTo>
                  <a:pt x="139" y="238"/>
                </a:lnTo>
                <a:lnTo>
                  <a:pt x="133" y="240"/>
                </a:lnTo>
                <a:lnTo>
                  <a:pt x="125" y="243"/>
                </a:lnTo>
                <a:lnTo>
                  <a:pt x="116" y="243"/>
                </a:lnTo>
                <a:lnTo>
                  <a:pt x="107" y="243"/>
                </a:lnTo>
                <a:lnTo>
                  <a:pt x="101" y="243"/>
                </a:lnTo>
                <a:lnTo>
                  <a:pt x="95" y="243"/>
                </a:lnTo>
                <a:lnTo>
                  <a:pt x="89" y="243"/>
                </a:lnTo>
                <a:lnTo>
                  <a:pt x="83" y="243"/>
                </a:lnTo>
                <a:lnTo>
                  <a:pt x="74" y="243"/>
                </a:lnTo>
                <a:lnTo>
                  <a:pt x="68" y="243"/>
                </a:lnTo>
                <a:lnTo>
                  <a:pt x="62" y="243"/>
                </a:lnTo>
                <a:lnTo>
                  <a:pt x="55" y="243"/>
                </a:lnTo>
                <a:lnTo>
                  <a:pt x="49" y="238"/>
                </a:lnTo>
                <a:lnTo>
                  <a:pt x="43" y="234"/>
                </a:lnTo>
                <a:lnTo>
                  <a:pt x="37" y="232"/>
                </a:lnTo>
                <a:lnTo>
                  <a:pt x="31" y="229"/>
                </a:lnTo>
                <a:lnTo>
                  <a:pt x="24" y="226"/>
                </a:lnTo>
                <a:lnTo>
                  <a:pt x="22" y="219"/>
                </a:lnTo>
                <a:lnTo>
                  <a:pt x="16" y="217"/>
                </a:lnTo>
                <a:lnTo>
                  <a:pt x="12" y="211"/>
                </a:lnTo>
                <a:lnTo>
                  <a:pt x="10" y="205"/>
                </a:lnTo>
                <a:lnTo>
                  <a:pt x="6" y="198"/>
                </a:lnTo>
                <a:lnTo>
                  <a:pt x="3" y="192"/>
                </a:lnTo>
                <a:lnTo>
                  <a:pt x="1" y="185"/>
                </a:lnTo>
                <a:lnTo>
                  <a:pt x="0" y="179"/>
                </a:lnTo>
                <a:lnTo>
                  <a:pt x="0" y="173"/>
                </a:lnTo>
                <a:lnTo>
                  <a:pt x="0" y="166"/>
                </a:lnTo>
                <a:lnTo>
                  <a:pt x="0" y="160"/>
                </a:lnTo>
                <a:lnTo>
                  <a:pt x="0" y="15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1" name="Rectangle 111"/>
          <p:cNvSpPr>
            <a:spLocks noChangeArrowheads="1"/>
          </p:cNvSpPr>
          <p:nvPr/>
        </p:nvSpPr>
        <p:spPr bwMode="auto">
          <a:xfrm rot="-5400000">
            <a:off x="3155157" y="4899819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defTabSz="762000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Sic1</a:t>
            </a:r>
          </a:p>
        </p:txBody>
      </p:sp>
      <p:sp>
        <p:nvSpPr>
          <p:cNvPr id="10332" name="Oval 112"/>
          <p:cNvSpPr>
            <a:spLocks noChangeArrowheads="1"/>
          </p:cNvSpPr>
          <p:nvPr/>
        </p:nvSpPr>
        <p:spPr bwMode="auto">
          <a:xfrm>
            <a:off x="3492500" y="5138738"/>
            <a:ext cx="477838" cy="2587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Clb5</a:t>
            </a:r>
          </a:p>
        </p:txBody>
      </p:sp>
      <p:sp>
        <p:nvSpPr>
          <p:cNvPr id="10333" name="Freeform 113"/>
          <p:cNvSpPr>
            <a:spLocks/>
          </p:cNvSpPr>
          <p:nvPr/>
        </p:nvSpPr>
        <p:spPr bwMode="auto">
          <a:xfrm>
            <a:off x="5089525" y="1038225"/>
            <a:ext cx="303213" cy="381000"/>
          </a:xfrm>
          <a:custGeom>
            <a:avLst/>
            <a:gdLst>
              <a:gd name="T0" fmla="*/ 2147483647 w 191"/>
              <a:gd name="T1" fmla="*/ 2147483647 h 240"/>
              <a:gd name="T2" fmla="*/ 2147483647 w 191"/>
              <a:gd name="T3" fmla="*/ 2147483647 h 240"/>
              <a:gd name="T4" fmla="*/ 0 w 191"/>
              <a:gd name="T5" fmla="*/ 0 h 2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240">
                <a:moveTo>
                  <a:pt x="141" y="240"/>
                </a:moveTo>
                <a:cubicBezTo>
                  <a:pt x="146" y="208"/>
                  <a:pt x="191" y="88"/>
                  <a:pt x="168" y="48"/>
                </a:cubicBezTo>
                <a:cubicBezTo>
                  <a:pt x="145" y="8"/>
                  <a:pt x="35" y="1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4" name="Line 114"/>
          <p:cNvSpPr>
            <a:spLocks noChangeShapeType="1"/>
          </p:cNvSpPr>
          <p:nvPr/>
        </p:nvSpPr>
        <p:spPr bwMode="auto">
          <a:xfrm flipH="1" flipV="1">
            <a:off x="7696200" y="1066800"/>
            <a:ext cx="47625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5" name="AutoShape 115"/>
          <p:cNvSpPr>
            <a:spLocks noChangeArrowheads="1"/>
          </p:cNvSpPr>
          <p:nvPr/>
        </p:nvSpPr>
        <p:spPr bwMode="auto">
          <a:xfrm>
            <a:off x="7769225" y="1463675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0336" name="Freeform 116"/>
          <p:cNvSpPr>
            <a:spLocks/>
          </p:cNvSpPr>
          <p:nvPr/>
        </p:nvSpPr>
        <p:spPr bwMode="auto">
          <a:xfrm>
            <a:off x="7575550" y="1905000"/>
            <a:ext cx="1033463" cy="2076450"/>
          </a:xfrm>
          <a:custGeom>
            <a:avLst/>
            <a:gdLst>
              <a:gd name="T0" fmla="*/ 2147483647 w 651"/>
              <a:gd name="T1" fmla="*/ 0 h 1308"/>
              <a:gd name="T2" fmla="*/ 2147483647 w 651"/>
              <a:gd name="T3" fmla="*/ 2147483647 h 1308"/>
              <a:gd name="T4" fmla="*/ 2147483647 w 651"/>
              <a:gd name="T5" fmla="*/ 2147483647 h 1308"/>
              <a:gd name="T6" fmla="*/ 2147483647 w 651"/>
              <a:gd name="T7" fmla="*/ 2147483647 h 1308"/>
              <a:gd name="T8" fmla="*/ 2147483647 w 651"/>
              <a:gd name="T9" fmla="*/ 2147483647 h 1308"/>
              <a:gd name="T10" fmla="*/ 2147483647 w 651"/>
              <a:gd name="T11" fmla="*/ 2147483647 h 1308"/>
              <a:gd name="T12" fmla="*/ 0 w 651"/>
              <a:gd name="T13" fmla="*/ 2147483647 h 13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1" h="1308">
                <a:moveTo>
                  <a:pt x="516" y="0"/>
                </a:moveTo>
                <a:cubicBezTo>
                  <a:pt x="571" y="39"/>
                  <a:pt x="621" y="81"/>
                  <a:pt x="636" y="225"/>
                </a:cubicBezTo>
                <a:cubicBezTo>
                  <a:pt x="651" y="369"/>
                  <a:pt x="629" y="705"/>
                  <a:pt x="606" y="864"/>
                </a:cubicBezTo>
                <a:cubicBezTo>
                  <a:pt x="583" y="1023"/>
                  <a:pt x="541" y="1115"/>
                  <a:pt x="498" y="1182"/>
                </a:cubicBezTo>
                <a:cubicBezTo>
                  <a:pt x="455" y="1249"/>
                  <a:pt x="399" y="1246"/>
                  <a:pt x="348" y="1266"/>
                </a:cubicBezTo>
                <a:cubicBezTo>
                  <a:pt x="297" y="1286"/>
                  <a:pt x="250" y="1296"/>
                  <a:pt x="192" y="1302"/>
                </a:cubicBezTo>
                <a:cubicBezTo>
                  <a:pt x="134" y="1308"/>
                  <a:pt x="40" y="1302"/>
                  <a:pt x="0" y="130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7" name="AutoShape 117"/>
          <p:cNvSpPr>
            <a:spLocks noChangeArrowheads="1"/>
          </p:cNvSpPr>
          <p:nvPr/>
        </p:nvSpPr>
        <p:spPr bwMode="auto">
          <a:xfrm>
            <a:off x="1420813" y="3340100"/>
            <a:ext cx="649287" cy="317500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0338" name="Line 118"/>
          <p:cNvSpPr>
            <a:spLocks noChangeShapeType="1"/>
          </p:cNvSpPr>
          <p:nvPr/>
        </p:nvSpPr>
        <p:spPr bwMode="auto">
          <a:xfrm flipV="1">
            <a:off x="2570163" y="4489450"/>
            <a:ext cx="3175" cy="1192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9" name="Freeform 119"/>
          <p:cNvSpPr>
            <a:spLocks/>
          </p:cNvSpPr>
          <p:nvPr/>
        </p:nvSpPr>
        <p:spPr bwMode="auto">
          <a:xfrm flipH="1">
            <a:off x="3598863" y="4752975"/>
            <a:ext cx="762000" cy="965200"/>
          </a:xfrm>
          <a:custGeom>
            <a:avLst/>
            <a:gdLst>
              <a:gd name="T0" fmla="*/ 0 w 480"/>
              <a:gd name="T1" fmla="*/ 0 h 608"/>
              <a:gd name="T2" fmla="*/ 2147483647 w 480"/>
              <a:gd name="T3" fmla="*/ 2147483647 h 608"/>
              <a:gd name="T4" fmla="*/ 2147483647 w 480"/>
              <a:gd name="T5" fmla="*/ 2147483647 h 608"/>
              <a:gd name="T6" fmla="*/ 2147483647 w 480"/>
              <a:gd name="T7" fmla="*/ 2147483647 h 608"/>
              <a:gd name="T8" fmla="*/ 2147483647 w 480"/>
              <a:gd name="T9" fmla="*/ 2147483647 h 608"/>
              <a:gd name="T10" fmla="*/ 2147483647 w 480"/>
              <a:gd name="T11" fmla="*/ 2147483647 h 608"/>
              <a:gd name="T12" fmla="*/ 2147483647 w 480"/>
              <a:gd name="T13" fmla="*/ 2147483647 h 6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0" h="608">
                <a:moveTo>
                  <a:pt x="0" y="0"/>
                </a:moveTo>
                <a:cubicBezTo>
                  <a:pt x="18" y="12"/>
                  <a:pt x="87" y="35"/>
                  <a:pt x="108" y="72"/>
                </a:cubicBezTo>
                <a:cubicBezTo>
                  <a:pt x="129" y="109"/>
                  <a:pt x="122" y="170"/>
                  <a:pt x="129" y="222"/>
                </a:cubicBezTo>
                <a:cubicBezTo>
                  <a:pt x="136" y="274"/>
                  <a:pt x="138" y="331"/>
                  <a:pt x="150" y="381"/>
                </a:cubicBezTo>
                <a:cubicBezTo>
                  <a:pt x="162" y="431"/>
                  <a:pt x="172" y="489"/>
                  <a:pt x="204" y="525"/>
                </a:cubicBezTo>
                <a:cubicBezTo>
                  <a:pt x="236" y="561"/>
                  <a:pt x="296" y="608"/>
                  <a:pt x="342" y="597"/>
                </a:cubicBezTo>
                <a:cubicBezTo>
                  <a:pt x="388" y="586"/>
                  <a:pt x="451" y="488"/>
                  <a:pt x="480" y="45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0" name="Freeform 120"/>
          <p:cNvSpPr>
            <a:spLocks/>
          </p:cNvSpPr>
          <p:nvPr/>
        </p:nvSpPr>
        <p:spPr bwMode="auto">
          <a:xfrm flipH="1">
            <a:off x="2843213" y="5453063"/>
            <a:ext cx="1041400" cy="547687"/>
          </a:xfrm>
          <a:custGeom>
            <a:avLst/>
            <a:gdLst>
              <a:gd name="T0" fmla="*/ 2147483647 w 656"/>
              <a:gd name="T1" fmla="*/ 0 h 345"/>
              <a:gd name="T2" fmla="*/ 2147483647 w 656"/>
              <a:gd name="T3" fmla="*/ 2147483647 h 345"/>
              <a:gd name="T4" fmla="*/ 2147483647 w 656"/>
              <a:gd name="T5" fmla="*/ 2147483647 h 345"/>
              <a:gd name="T6" fmla="*/ 2147483647 w 656"/>
              <a:gd name="T7" fmla="*/ 2147483647 h 345"/>
              <a:gd name="T8" fmla="*/ 2147483647 w 656"/>
              <a:gd name="T9" fmla="*/ 2147483647 h 345"/>
              <a:gd name="T10" fmla="*/ 2147483647 w 656"/>
              <a:gd name="T11" fmla="*/ 2147483647 h 345"/>
              <a:gd name="T12" fmla="*/ 2147483647 w 656"/>
              <a:gd name="T13" fmla="*/ 2147483647 h 345"/>
              <a:gd name="T14" fmla="*/ 2147483647 w 656"/>
              <a:gd name="T15" fmla="*/ 2147483647 h 3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56" h="345">
                <a:moveTo>
                  <a:pt x="203" y="0"/>
                </a:moveTo>
                <a:cubicBezTo>
                  <a:pt x="174" y="33"/>
                  <a:pt x="58" y="149"/>
                  <a:pt x="29" y="198"/>
                </a:cubicBezTo>
                <a:cubicBezTo>
                  <a:pt x="0" y="247"/>
                  <a:pt x="11" y="274"/>
                  <a:pt x="29" y="297"/>
                </a:cubicBezTo>
                <a:cubicBezTo>
                  <a:pt x="47" y="320"/>
                  <a:pt x="99" y="333"/>
                  <a:pt x="137" y="339"/>
                </a:cubicBezTo>
                <a:cubicBezTo>
                  <a:pt x="175" y="345"/>
                  <a:pt x="220" y="337"/>
                  <a:pt x="257" y="333"/>
                </a:cubicBezTo>
                <a:cubicBezTo>
                  <a:pt x="294" y="329"/>
                  <a:pt x="324" y="319"/>
                  <a:pt x="362" y="312"/>
                </a:cubicBezTo>
                <a:cubicBezTo>
                  <a:pt x="400" y="305"/>
                  <a:pt x="436" y="298"/>
                  <a:pt x="485" y="291"/>
                </a:cubicBezTo>
                <a:cubicBezTo>
                  <a:pt x="534" y="284"/>
                  <a:pt x="621" y="272"/>
                  <a:pt x="656" y="26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stealth" w="med" len="lg"/>
            <a:tailEnd type="oval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1" name="Oval 121"/>
          <p:cNvSpPr>
            <a:spLocks noChangeArrowheads="1"/>
          </p:cNvSpPr>
          <p:nvPr/>
        </p:nvSpPr>
        <p:spPr bwMode="auto">
          <a:xfrm>
            <a:off x="1687513" y="4911725"/>
            <a:ext cx="363537" cy="23336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" name="Rectangle 122"/>
          <p:cNvSpPr>
            <a:spLocks noChangeArrowheads="1"/>
          </p:cNvSpPr>
          <p:nvPr/>
        </p:nvSpPr>
        <p:spPr bwMode="auto">
          <a:xfrm>
            <a:off x="1614488" y="5008563"/>
            <a:ext cx="501650" cy="36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Rectangle 123"/>
          <p:cNvSpPr>
            <a:spLocks noChangeArrowheads="1"/>
          </p:cNvSpPr>
          <p:nvPr/>
        </p:nvSpPr>
        <p:spPr bwMode="auto">
          <a:xfrm>
            <a:off x="1854200" y="4899025"/>
            <a:ext cx="34925" cy="28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Freeform 124"/>
          <p:cNvSpPr>
            <a:spLocks/>
          </p:cNvSpPr>
          <p:nvPr/>
        </p:nvSpPr>
        <p:spPr bwMode="auto">
          <a:xfrm>
            <a:off x="1692275" y="4913313"/>
            <a:ext cx="161925" cy="96837"/>
          </a:xfrm>
          <a:custGeom>
            <a:avLst/>
            <a:gdLst>
              <a:gd name="T0" fmla="*/ 0 w 124"/>
              <a:gd name="T1" fmla="*/ 2147483647 h 75"/>
              <a:gd name="T2" fmla="*/ 2147483647 w 124"/>
              <a:gd name="T3" fmla="*/ 2147483647 h 75"/>
              <a:gd name="T4" fmla="*/ 2147483647 w 12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75">
                <a:moveTo>
                  <a:pt x="0" y="74"/>
                </a:moveTo>
                <a:lnTo>
                  <a:pt x="123" y="74"/>
                </a:lnTo>
                <a:lnTo>
                  <a:pt x="123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5" name="Freeform 125"/>
          <p:cNvSpPr>
            <a:spLocks/>
          </p:cNvSpPr>
          <p:nvPr/>
        </p:nvSpPr>
        <p:spPr bwMode="auto">
          <a:xfrm>
            <a:off x="1893888" y="5051425"/>
            <a:ext cx="157162" cy="96838"/>
          </a:xfrm>
          <a:custGeom>
            <a:avLst/>
            <a:gdLst>
              <a:gd name="T0" fmla="*/ 2147483647 w 121"/>
              <a:gd name="T1" fmla="*/ 0 h 75"/>
              <a:gd name="T2" fmla="*/ 0 w 121"/>
              <a:gd name="T3" fmla="*/ 0 h 75"/>
              <a:gd name="T4" fmla="*/ 0 w 121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1" h="75">
                <a:moveTo>
                  <a:pt x="120" y="0"/>
                </a:moveTo>
                <a:lnTo>
                  <a:pt x="0" y="0"/>
                </a:lnTo>
                <a:lnTo>
                  <a:pt x="0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6" name="Freeform 126"/>
          <p:cNvSpPr>
            <a:spLocks/>
          </p:cNvSpPr>
          <p:nvPr/>
        </p:nvSpPr>
        <p:spPr bwMode="auto">
          <a:xfrm>
            <a:off x="1693863" y="5051425"/>
            <a:ext cx="160337" cy="96838"/>
          </a:xfrm>
          <a:custGeom>
            <a:avLst/>
            <a:gdLst>
              <a:gd name="T0" fmla="*/ 0 w 123"/>
              <a:gd name="T1" fmla="*/ 0 h 75"/>
              <a:gd name="T2" fmla="*/ 2147483647 w 123"/>
              <a:gd name="T3" fmla="*/ 0 h 75"/>
              <a:gd name="T4" fmla="*/ 2147483647 w 123"/>
              <a:gd name="T5" fmla="*/ 2147483647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" h="75">
                <a:moveTo>
                  <a:pt x="0" y="0"/>
                </a:moveTo>
                <a:lnTo>
                  <a:pt x="122" y="0"/>
                </a:lnTo>
                <a:lnTo>
                  <a:pt x="122" y="74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7" name="Freeform 127"/>
          <p:cNvSpPr>
            <a:spLocks/>
          </p:cNvSpPr>
          <p:nvPr/>
        </p:nvSpPr>
        <p:spPr bwMode="auto">
          <a:xfrm>
            <a:off x="1893888" y="4913313"/>
            <a:ext cx="155575" cy="96837"/>
          </a:xfrm>
          <a:custGeom>
            <a:avLst/>
            <a:gdLst>
              <a:gd name="T0" fmla="*/ 2147483647 w 119"/>
              <a:gd name="T1" fmla="*/ 2147483647 h 75"/>
              <a:gd name="T2" fmla="*/ 0 w 119"/>
              <a:gd name="T3" fmla="*/ 2147483647 h 75"/>
              <a:gd name="T4" fmla="*/ 0 w 119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9" h="75">
                <a:moveTo>
                  <a:pt x="118" y="74"/>
                </a:moveTo>
                <a:lnTo>
                  <a:pt x="0" y="7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8" name="Freeform 128"/>
          <p:cNvSpPr>
            <a:spLocks/>
          </p:cNvSpPr>
          <p:nvPr/>
        </p:nvSpPr>
        <p:spPr bwMode="auto">
          <a:xfrm flipH="1">
            <a:off x="2952750" y="5962650"/>
            <a:ext cx="1441450" cy="301625"/>
          </a:xfrm>
          <a:custGeom>
            <a:avLst/>
            <a:gdLst>
              <a:gd name="T0" fmla="*/ 0 w 2100"/>
              <a:gd name="T1" fmla="*/ 0 h 208"/>
              <a:gd name="T2" fmla="*/ 2147483647 w 2100"/>
              <a:gd name="T3" fmla="*/ 2147483647 h 208"/>
              <a:gd name="T4" fmla="*/ 2147483647 w 2100"/>
              <a:gd name="T5" fmla="*/ 2147483647 h 208"/>
              <a:gd name="T6" fmla="*/ 2147483647 w 2100"/>
              <a:gd name="T7" fmla="*/ 2147483647 h 208"/>
              <a:gd name="T8" fmla="*/ 2147483647 w 2100"/>
              <a:gd name="T9" fmla="*/ 2147483647 h 208"/>
              <a:gd name="T10" fmla="*/ 2147483647 w 2100"/>
              <a:gd name="T11" fmla="*/ 2147483647 h 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00" h="208">
                <a:moveTo>
                  <a:pt x="0" y="0"/>
                </a:moveTo>
                <a:cubicBezTo>
                  <a:pt x="63" y="29"/>
                  <a:pt x="113" y="150"/>
                  <a:pt x="380" y="172"/>
                </a:cubicBezTo>
                <a:cubicBezTo>
                  <a:pt x="647" y="194"/>
                  <a:pt x="1342" y="139"/>
                  <a:pt x="1601" y="132"/>
                </a:cubicBezTo>
                <a:cubicBezTo>
                  <a:pt x="1860" y="125"/>
                  <a:pt x="1858" y="125"/>
                  <a:pt x="1932" y="128"/>
                </a:cubicBezTo>
                <a:cubicBezTo>
                  <a:pt x="2006" y="131"/>
                  <a:pt x="2018" y="138"/>
                  <a:pt x="2046" y="151"/>
                </a:cubicBezTo>
                <a:cubicBezTo>
                  <a:pt x="2074" y="164"/>
                  <a:pt x="2089" y="196"/>
                  <a:pt x="2100" y="2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9" name="Line 129"/>
          <p:cNvSpPr>
            <a:spLocks noChangeShapeType="1"/>
          </p:cNvSpPr>
          <p:nvPr/>
        </p:nvSpPr>
        <p:spPr bwMode="auto">
          <a:xfrm>
            <a:off x="1870075" y="4362450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0" name="Freeform 130"/>
          <p:cNvSpPr>
            <a:spLocks/>
          </p:cNvSpPr>
          <p:nvPr/>
        </p:nvSpPr>
        <p:spPr bwMode="auto">
          <a:xfrm>
            <a:off x="3776663" y="3375025"/>
            <a:ext cx="941387" cy="900113"/>
          </a:xfrm>
          <a:custGeom>
            <a:avLst/>
            <a:gdLst>
              <a:gd name="T0" fmla="*/ 2147483647 w 593"/>
              <a:gd name="T1" fmla="*/ 2147483647 h 567"/>
              <a:gd name="T2" fmla="*/ 2147483647 w 593"/>
              <a:gd name="T3" fmla="*/ 2147483647 h 567"/>
              <a:gd name="T4" fmla="*/ 2147483647 w 593"/>
              <a:gd name="T5" fmla="*/ 2147483647 h 567"/>
              <a:gd name="T6" fmla="*/ 2147483647 w 593"/>
              <a:gd name="T7" fmla="*/ 2147483647 h 567"/>
              <a:gd name="T8" fmla="*/ 2147483647 w 593"/>
              <a:gd name="T9" fmla="*/ 2147483647 h 567"/>
              <a:gd name="T10" fmla="*/ 2147483647 w 593"/>
              <a:gd name="T11" fmla="*/ 2147483647 h 567"/>
              <a:gd name="T12" fmla="*/ 2147483647 w 593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3" h="567">
                <a:moveTo>
                  <a:pt x="368" y="550"/>
                </a:moveTo>
                <a:cubicBezTo>
                  <a:pt x="334" y="550"/>
                  <a:pt x="219" y="567"/>
                  <a:pt x="161" y="547"/>
                </a:cubicBezTo>
                <a:cubicBezTo>
                  <a:pt x="103" y="527"/>
                  <a:pt x="46" y="481"/>
                  <a:pt x="23" y="433"/>
                </a:cubicBezTo>
                <a:cubicBezTo>
                  <a:pt x="0" y="385"/>
                  <a:pt x="9" y="308"/>
                  <a:pt x="23" y="256"/>
                </a:cubicBezTo>
                <a:cubicBezTo>
                  <a:pt x="37" y="204"/>
                  <a:pt x="64" y="160"/>
                  <a:pt x="110" y="121"/>
                </a:cubicBezTo>
                <a:cubicBezTo>
                  <a:pt x="156" y="82"/>
                  <a:pt x="219" y="38"/>
                  <a:pt x="299" y="19"/>
                </a:cubicBezTo>
                <a:cubicBezTo>
                  <a:pt x="379" y="0"/>
                  <a:pt x="532" y="9"/>
                  <a:pt x="593" y="7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1" name="Freeform 131"/>
          <p:cNvSpPr>
            <a:spLocks/>
          </p:cNvSpPr>
          <p:nvPr/>
        </p:nvSpPr>
        <p:spPr bwMode="auto">
          <a:xfrm>
            <a:off x="4076700" y="2519363"/>
            <a:ext cx="641350" cy="873125"/>
          </a:xfrm>
          <a:custGeom>
            <a:avLst/>
            <a:gdLst>
              <a:gd name="T0" fmla="*/ 2147483647 w 404"/>
              <a:gd name="T1" fmla="*/ 0 h 550"/>
              <a:gd name="T2" fmla="*/ 2147483647 w 404"/>
              <a:gd name="T3" fmla="*/ 2147483647 h 550"/>
              <a:gd name="T4" fmla="*/ 2147483647 w 404"/>
              <a:gd name="T5" fmla="*/ 2147483647 h 550"/>
              <a:gd name="T6" fmla="*/ 2147483647 w 404"/>
              <a:gd name="T7" fmla="*/ 2147483647 h 550"/>
              <a:gd name="T8" fmla="*/ 2147483647 w 404"/>
              <a:gd name="T9" fmla="*/ 2147483647 h 550"/>
              <a:gd name="T10" fmla="*/ 2147483647 w 404"/>
              <a:gd name="T11" fmla="*/ 2147483647 h 550"/>
              <a:gd name="T12" fmla="*/ 2147483647 w 404"/>
              <a:gd name="T13" fmla="*/ 2147483647 h 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4" h="550">
                <a:moveTo>
                  <a:pt x="227" y="0"/>
                </a:moveTo>
                <a:cubicBezTo>
                  <a:pt x="217" y="17"/>
                  <a:pt x="186" y="71"/>
                  <a:pt x="167" y="105"/>
                </a:cubicBezTo>
                <a:cubicBezTo>
                  <a:pt x="148" y="139"/>
                  <a:pt x="134" y="169"/>
                  <a:pt x="113" y="207"/>
                </a:cubicBezTo>
                <a:cubicBezTo>
                  <a:pt x="92" y="245"/>
                  <a:pt x="58" y="291"/>
                  <a:pt x="41" y="333"/>
                </a:cubicBezTo>
                <a:cubicBezTo>
                  <a:pt x="24" y="375"/>
                  <a:pt x="0" y="428"/>
                  <a:pt x="11" y="462"/>
                </a:cubicBezTo>
                <a:cubicBezTo>
                  <a:pt x="22" y="496"/>
                  <a:pt x="45" y="522"/>
                  <a:pt x="110" y="536"/>
                </a:cubicBezTo>
                <a:cubicBezTo>
                  <a:pt x="175" y="550"/>
                  <a:pt x="343" y="546"/>
                  <a:pt x="404" y="54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2" name="Oval 132"/>
          <p:cNvSpPr>
            <a:spLocks noChangeArrowheads="1"/>
          </p:cNvSpPr>
          <p:nvPr/>
        </p:nvSpPr>
        <p:spPr bwMode="auto">
          <a:xfrm>
            <a:off x="2368550" y="3810000"/>
            <a:ext cx="477838" cy="2603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Cln2</a:t>
            </a:r>
          </a:p>
        </p:txBody>
      </p:sp>
      <p:sp>
        <p:nvSpPr>
          <p:cNvPr id="10353" name="Line 133"/>
          <p:cNvSpPr>
            <a:spLocks noChangeShapeType="1"/>
          </p:cNvSpPr>
          <p:nvPr/>
        </p:nvSpPr>
        <p:spPr bwMode="auto">
          <a:xfrm flipV="1">
            <a:off x="4038600" y="6299200"/>
            <a:ext cx="457200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54" name="Oval 134"/>
          <p:cNvSpPr>
            <a:spLocks noChangeArrowheads="1"/>
          </p:cNvSpPr>
          <p:nvPr/>
        </p:nvSpPr>
        <p:spPr bwMode="auto">
          <a:xfrm>
            <a:off x="3657600" y="6384925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0355" name="Freeform 135"/>
          <p:cNvSpPr>
            <a:spLocks/>
          </p:cNvSpPr>
          <p:nvPr/>
        </p:nvSpPr>
        <p:spPr bwMode="auto">
          <a:xfrm>
            <a:off x="5875338" y="3276600"/>
            <a:ext cx="665162" cy="2387600"/>
          </a:xfrm>
          <a:custGeom>
            <a:avLst/>
            <a:gdLst>
              <a:gd name="T0" fmla="*/ 2147483647 w 419"/>
              <a:gd name="T1" fmla="*/ 2147483647 h 1649"/>
              <a:gd name="T2" fmla="*/ 2147483647 w 419"/>
              <a:gd name="T3" fmla="*/ 2147483647 h 1649"/>
              <a:gd name="T4" fmla="*/ 2147483647 w 419"/>
              <a:gd name="T5" fmla="*/ 2147483647 h 1649"/>
              <a:gd name="T6" fmla="*/ 2147483647 w 419"/>
              <a:gd name="T7" fmla="*/ 2147483647 h 1649"/>
              <a:gd name="T8" fmla="*/ 2147483647 w 419"/>
              <a:gd name="T9" fmla="*/ 2147483647 h 1649"/>
              <a:gd name="T10" fmla="*/ 2147483647 w 419"/>
              <a:gd name="T11" fmla="*/ 2147483647 h 1649"/>
              <a:gd name="T12" fmla="*/ 2147483647 w 419"/>
              <a:gd name="T13" fmla="*/ 2147483647 h 16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9" h="1649">
                <a:moveTo>
                  <a:pt x="403" y="1649"/>
                </a:moveTo>
                <a:cubicBezTo>
                  <a:pt x="353" y="1575"/>
                  <a:pt x="304" y="1502"/>
                  <a:pt x="251" y="1353"/>
                </a:cubicBezTo>
                <a:cubicBezTo>
                  <a:pt x="198" y="1204"/>
                  <a:pt x="118" y="900"/>
                  <a:pt x="83" y="753"/>
                </a:cubicBezTo>
                <a:cubicBezTo>
                  <a:pt x="48" y="606"/>
                  <a:pt x="54" y="578"/>
                  <a:pt x="43" y="473"/>
                </a:cubicBezTo>
                <a:cubicBezTo>
                  <a:pt x="32" y="368"/>
                  <a:pt x="0" y="197"/>
                  <a:pt x="19" y="121"/>
                </a:cubicBezTo>
                <a:cubicBezTo>
                  <a:pt x="38" y="45"/>
                  <a:pt x="88" y="34"/>
                  <a:pt x="155" y="17"/>
                </a:cubicBezTo>
                <a:cubicBezTo>
                  <a:pt x="222" y="0"/>
                  <a:pt x="320" y="8"/>
                  <a:pt x="419" y="1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6" name="Rectangle 136"/>
          <p:cNvSpPr>
            <a:spLocks noChangeArrowheads="1"/>
          </p:cNvSpPr>
          <p:nvPr/>
        </p:nvSpPr>
        <p:spPr bwMode="auto">
          <a:xfrm>
            <a:off x="6391275" y="3859213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en-US" sz="1400" b="1">
                <a:solidFill>
                  <a:schemeClr val="bg1"/>
                </a:solidFill>
                <a:latin typeface="Times New Roman" pitchFamily="18" charset="0"/>
              </a:rPr>
              <a:t>Cdh1</a:t>
            </a:r>
            <a:endParaRPr lang="en-US" sz="1400" b="1">
              <a:latin typeface="Times New Roman" pitchFamily="18" charset="0"/>
            </a:endParaRPr>
          </a:p>
        </p:txBody>
      </p:sp>
      <p:sp>
        <p:nvSpPr>
          <p:cNvPr id="10357" name="Freeform 137"/>
          <p:cNvSpPr>
            <a:spLocks/>
          </p:cNvSpPr>
          <p:nvPr/>
        </p:nvSpPr>
        <p:spPr bwMode="auto">
          <a:xfrm>
            <a:off x="4686300" y="2540000"/>
            <a:ext cx="2692400" cy="1809750"/>
          </a:xfrm>
          <a:custGeom>
            <a:avLst/>
            <a:gdLst>
              <a:gd name="T0" fmla="*/ 0 w 1696"/>
              <a:gd name="T1" fmla="*/ 0 h 1140"/>
              <a:gd name="T2" fmla="*/ 2147483647 w 1696"/>
              <a:gd name="T3" fmla="*/ 2147483647 h 1140"/>
              <a:gd name="T4" fmla="*/ 2147483647 w 1696"/>
              <a:gd name="T5" fmla="*/ 2147483647 h 1140"/>
              <a:gd name="T6" fmla="*/ 2147483647 w 1696"/>
              <a:gd name="T7" fmla="*/ 2147483647 h 1140"/>
              <a:gd name="T8" fmla="*/ 2147483647 w 1696"/>
              <a:gd name="T9" fmla="*/ 2147483647 h 1140"/>
              <a:gd name="T10" fmla="*/ 2147483647 w 1696"/>
              <a:gd name="T11" fmla="*/ 2147483647 h 1140"/>
              <a:gd name="T12" fmla="*/ 2147483647 w 1696"/>
              <a:gd name="T13" fmla="*/ 2147483647 h 1140"/>
              <a:gd name="T14" fmla="*/ 2147483647 w 1696"/>
              <a:gd name="T15" fmla="*/ 2147483647 h 1140"/>
              <a:gd name="T16" fmla="*/ 2147483647 w 1696"/>
              <a:gd name="T17" fmla="*/ 2147483647 h 1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96" h="1140">
                <a:moveTo>
                  <a:pt x="0" y="0"/>
                </a:moveTo>
                <a:cubicBezTo>
                  <a:pt x="29" y="24"/>
                  <a:pt x="81" y="87"/>
                  <a:pt x="168" y="144"/>
                </a:cubicBezTo>
                <a:cubicBezTo>
                  <a:pt x="255" y="201"/>
                  <a:pt x="439" y="244"/>
                  <a:pt x="520" y="344"/>
                </a:cubicBezTo>
                <a:cubicBezTo>
                  <a:pt x="601" y="444"/>
                  <a:pt x="627" y="628"/>
                  <a:pt x="656" y="744"/>
                </a:cubicBezTo>
                <a:cubicBezTo>
                  <a:pt x="685" y="860"/>
                  <a:pt x="621" y="975"/>
                  <a:pt x="696" y="1040"/>
                </a:cubicBezTo>
                <a:cubicBezTo>
                  <a:pt x="771" y="1105"/>
                  <a:pt x="969" y="1132"/>
                  <a:pt x="1104" y="1136"/>
                </a:cubicBezTo>
                <a:cubicBezTo>
                  <a:pt x="1239" y="1140"/>
                  <a:pt x="1428" y="1095"/>
                  <a:pt x="1504" y="1064"/>
                </a:cubicBezTo>
                <a:cubicBezTo>
                  <a:pt x="1580" y="1033"/>
                  <a:pt x="1528" y="975"/>
                  <a:pt x="1560" y="952"/>
                </a:cubicBezTo>
                <a:cubicBezTo>
                  <a:pt x="1592" y="929"/>
                  <a:pt x="1644" y="928"/>
                  <a:pt x="1696" y="9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358" name="Group 138"/>
          <p:cNvGrpSpPr>
            <a:grpSpLocks/>
          </p:cNvGrpSpPr>
          <p:nvPr/>
        </p:nvGrpSpPr>
        <p:grpSpPr bwMode="auto">
          <a:xfrm>
            <a:off x="1800225" y="5386388"/>
            <a:ext cx="485775" cy="328612"/>
            <a:chOff x="4377" y="3366"/>
            <a:chExt cx="306" cy="207"/>
          </a:xfrm>
        </p:grpSpPr>
        <p:sp>
          <p:nvSpPr>
            <p:cNvPr id="10436" name="Oval 139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Rectangle 140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Freeform 141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Oval 142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0" name="Rectangle 143"/>
            <p:cNvSpPr>
              <a:spLocks noChangeArrowheads="1"/>
            </p:cNvSpPr>
            <p:nvPr/>
          </p:nvSpPr>
          <p:spPr bwMode="auto">
            <a:xfrm rot="-1980000">
              <a:off x="4393" y="3436"/>
              <a:ext cx="29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Cdc20</a:t>
              </a:r>
            </a:p>
          </p:txBody>
        </p:sp>
      </p:grpSp>
      <p:grpSp>
        <p:nvGrpSpPr>
          <p:cNvPr id="10359" name="Group 144"/>
          <p:cNvGrpSpPr>
            <a:grpSpLocks/>
          </p:cNvGrpSpPr>
          <p:nvPr/>
        </p:nvGrpSpPr>
        <p:grpSpPr bwMode="auto">
          <a:xfrm>
            <a:off x="2133600" y="5105400"/>
            <a:ext cx="449263" cy="334963"/>
            <a:chOff x="4377" y="3366"/>
            <a:chExt cx="283" cy="211"/>
          </a:xfrm>
        </p:grpSpPr>
        <p:sp>
          <p:nvSpPr>
            <p:cNvPr id="10431" name="Oval 145"/>
            <p:cNvSpPr>
              <a:spLocks noChangeArrowheads="1"/>
            </p:cNvSpPr>
            <p:nvPr/>
          </p:nvSpPr>
          <p:spPr bwMode="auto">
            <a:xfrm>
              <a:off x="4398" y="3366"/>
              <a:ext cx="218" cy="2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2" name="Rectangle 146"/>
            <p:cNvSpPr>
              <a:spLocks noChangeArrowheads="1"/>
            </p:cNvSpPr>
            <p:nvPr/>
          </p:nvSpPr>
          <p:spPr bwMode="auto">
            <a:xfrm>
              <a:off x="4377" y="3408"/>
              <a:ext cx="47" cy="12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3" name="Freeform 147"/>
            <p:cNvSpPr>
              <a:spLocks/>
            </p:cNvSpPr>
            <p:nvPr/>
          </p:nvSpPr>
          <p:spPr bwMode="auto">
            <a:xfrm>
              <a:off x="4403" y="3408"/>
              <a:ext cx="126" cy="124"/>
            </a:xfrm>
            <a:custGeom>
              <a:avLst/>
              <a:gdLst>
                <a:gd name="T0" fmla="*/ 0 w 168"/>
                <a:gd name="T1" fmla="*/ 0 h 191"/>
                <a:gd name="T2" fmla="*/ 53 w 168"/>
                <a:gd name="T3" fmla="*/ 17 h 191"/>
                <a:gd name="T4" fmla="*/ 0 w 168"/>
                <a:gd name="T5" fmla="*/ 34 h 1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191">
                  <a:moveTo>
                    <a:pt x="0" y="0"/>
                  </a:moveTo>
                  <a:lnTo>
                    <a:pt x="167" y="95"/>
                  </a:lnTo>
                  <a:lnTo>
                    <a:pt x="0" y="190"/>
                  </a:lnTo>
                </a:path>
              </a:pathLst>
            </a:custGeom>
            <a:solidFill>
              <a:srgbClr val="FFFFCC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Oval 148"/>
            <p:cNvSpPr>
              <a:spLocks noChangeArrowheads="1"/>
            </p:cNvSpPr>
            <p:nvPr/>
          </p:nvSpPr>
          <p:spPr bwMode="auto">
            <a:xfrm>
              <a:off x="4500" y="3387"/>
              <a:ext cx="44" cy="4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5" name="Rectangle 149"/>
            <p:cNvSpPr>
              <a:spLocks noChangeArrowheads="1"/>
            </p:cNvSpPr>
            <p:nvPr/>
          </p:nvSpPr>
          <p:spPr bwMode="auto">
            <a:xfrm rot="-1980000">
              <a:off x="4394" y="3442"/>
              <a:ext cx="26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sz="800" b="1">
                  <a:solidFill>
                    <a:schemeClr val="bg1"/>
                  </a:solidFill>
                  <a:latin typeface="Times New Roman" pitchFamily="18" charset="0"/>
                </a:rPr>
                <a:t>Cdh1</a:t>
              </a:r>
            </a:p>
          </p:txBody>
        </p:sp>
      </p:grpSp>
      <p:sp>
        <p:nvSpPr>
          <p:cNvPr id="10360" name="Text Box 150"/>
          <p:cNvSpPr txBox="1">
            <a:spLocks noChangeArrowheads="1"/>
          </p:cNvSpPr>
          <p:nvPr/>
        </p:nvSpPr>
        <p:spPr bwMode="auto">
          <a:xfrm>
            <a:off x="1219200" y="2362200"/>
            <a:ext cx="1617663" cy="593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/>
              <a:t>Budding Yeast</a:t>
            </a:r>
          </a:p>
          <a:p>
            <a:pPr algn="l"/>
            <a:r>
              <a:rPr lang="en-US"/>
              <a:t>Chen et al.</a:t>
            </a:r>
          </a:p>
        </p:txBody>
      </p:sp>
      <p:sp>
        <p:nvSpPr>
          <p:cNvPr id="10361" name="Oval 151"/>
          <p:cNvSpPr>
            <a:spLocks noChangeArrowheads="1"/>
          </p:cNvSpPr>
          <p:nvPr/>
        </p:nvSpPr>
        <p:spPr bwMode="auto">
          <a:xfrm>
            <a:off x="5111750" y="4962525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0362" name="Oval 152"/>
          <p:cNvSpPr>
            <a:spLocks noChangeArrowheads="1"/>
          </p:cNvSpPr>
          <p:nvPr/>
        </p:nvSpPr>
        <p:spPr bwMode="auto">
          <a:xfrm>
            <a:off x="4314825" y="4967288"/>
            <a:ext cx="265113" cy="2635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800" b="1">
                <a:solidFill>
                  <a:schemeClr val="bg1"/>
                </a:solidFill>
                <a:latin typeface="Times New Roman" pitchFamily="18" charset="0"/>
              </a:rPr>
              <a:t>SBF</a:t>
            </a:r>
            <a:r>
              <a:rPr lang="en-US" sz="800" b="1" baseline="-25000">
                <a:solidFill>
                  <a:schemeClr val="bg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363" name="Oval 153"/>
          <p:cNvSpPr>
            <a:spLocks noChangeArrowheads="1"/>
          </p:cNvSpPr>
          <p:nvPr/>
        </p:nvSpPr>
        <p:spPr bwMode="auto">
          <a:xfrm>
            <a:off x="4376738" y="5100638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grpSp>
        <p:nvGrpSpPr>
          <p:cNvPr id="10364" name="Group 154"/>
          <p:cNvGrpSpPr>
            <a:grpSpLocks/>
          </p:cNvGrpSpPr>
          <p:nvPr/>
        </p:nvGrpSpPr>
        <p:grpSpPr bwMode="auto">
          <a:xfrm>
            <a:off x="4681538" y="5314950"/>
            <a:ext cx="457200" cy="457200"/>
            <a:chOff x="2949" y="3348"/>
            <a:chExt cx="288" cy="288"/>
          </a:xfrm>
        </p:grpSpPr>
        <p:sp>
          <p:nvSpPr>
            <p:cNvPr id="10429" name="Line 155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0" name="Line 156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65" name="Group 157"/>
          <p:cNvGrpSpPr>
            <a:grpSpLocks/>
          </p:cNvGrpSpPr>
          <p:nvPr/>
        </p:nvGrpSpPr>
        <p:grpSpPr bwMode="auto">
          <a:xfrm rot="-5400000" flipH="1" flipV="1">
            <a:off x="5084763" y="5507037"/>
            <a:ext cx="533400" cy="187325"/>
            <a:chOff x="3411" y="791"/>
            <a:chExt cx="725" cy="102"/>
          </a:xfrm>
        </p:grpSpPr>
        <p:sp>
          <p:nvSpPr>
            <p:cNvPr id="10427" name="Line 158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Line 159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6" name="Oval 160"/>
          <p:cNvSpPr>
            <a:spLocks noChangeArrowheads="1"/>
          </p:cNvSpPr>
          <p:nvPr/>
        </p:nvSpPr>
        <p:spPr bwMode="auto">
          <a:xfrm>
            <a:off x="5105400" y="5924550"/>
            <a:ext cx="450850" cy="3238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Whi5</a:t>
            </a:r>
          </a:p>
        </p:txBody>
      </p:sp>
      <p:sp>
        <p:nvSpPr>
          <p:cNvPr id="10367" name="Line 161"/>
          <p:cNvSpPr>
            <a:spLocks noChangeShapeType="1"/>
          </p:cNvSpPr>
          <p:nvPr/>
        </p:nvSpPr>
        <p:spPr bwMode="auto">
          <a:xfrm flipH="1" flipV="1">
            <a:off x="5486400" y="5638800"/>
            <a:ext cx="71755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8" name="Oval 162"/>
          <p:cNvSpPr>
            <a:spLocks noChangeArrowheads="1"/>
          </p:cNvSpPr>
          <p:nvPr/>
        </p:nvSpPr>
        <p:spPr bwMode="auto">
          <a:xfrm>
            <a:off x="5486400" y="58674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grpSp>
        <p:nvGrpSpPr>
          <p:cNvPr id="10369" name="Group 163"/>
          <p:cNvGrpSpPr>
            <a:grpSpLocks/>
          </p:cNvGrpSpPr>
          <p:nvPr/>
        </p:nvGrpSpPr>
        <p:grpSpPr bwMode="auto">
          <a:xfrm rot="8247939">
            <a:off x="8001000" y="962025"/>
            <a:ext cx="304800" cy="361950"/>
            <a:chOff x="2949" y="3348"/>
            <a:chExt cx="288" cy="288"/>
          </a:xfrm>
        </p:grpSpPr>
        <p:sp>
          <p:nvSpPr>
            <p:cNvPr id="10425" name="Line 164"/>
            <p:cNvSpPr>
              <a:spLocks noChangeShapeType="1"/>
            </p:cNvSpPr>
            <p:nvPr/>
          </p:nvSpPr>
          <p:spPr bwMode="auto">
            <a:xfrm flipV="1">
              <a:off x="2949" y="3348"/>
              <a:ext cx="28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6" name="Line 165"/>
            <p:cNvSpPr>
              <a:spLocks noChangeShapeType="1"/>
            </p:cNvSpPr>
            <p:nvPr/>
          </p:nvSpPr>
          <p:spPr bwMode="auto">
            <a:xfrm flipH="1" flipV="1">
              <a:off x="2988" y="3408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0" name="Oval 166"/>
          <p:cNvSpPr>
            <a:spLocks noChangeArrowheads="1"/>
          </p:cNvSpPr>
          <p:nvPr/>
        </p:nvSpPr>
        <p:spPr bwMode="auto">
          <a:xfrm>
            <a:off x="7839075" y="428625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0371" name="AutoShape 167"/>
          <p:cNvSpPr>
            <a:spLocks noChangeArrowheads="1"/>
          </p:cNvSpPr>
          <p:nvPr/>
        </p:nvSpPr>
        <p:spPr bwMode="auto">
          <a:xfrm>
            <a:off x="8318500" y="1009650"/>
            <a:ext cx="749300" cy="406400"/>
          </a:xfrm>
          <a:prstGeom prst="plus">
            <a:avLst>
              <a:gd name="adj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Cdc14</a:t>
            </a:r>
          </a:p>
        </p:txBody>
      </p:sp>
      <p:sp>
        <p:nvSpPr>
          <p:cNvPr id="10372" name="Oval 168"/>
          <p:cNvSpPr>
            <a:spLocks noChangeArrowheads="1"/>
          </p:cNvSpPr>
          <p:nvPr/>
        </p:nvSpPr>
        <p:spPr bwMode="auto">
          <a:xfrm>
            <a:off x="8382000" y="823913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sp>
        <p:nvSpPr>
          <p:cNvPr id="10373" name="Oval 169"/>
          <p:cNvSpPr>
            <a:spLocks noChangeArrowheads="1"/>
          </p:cNvSpPr>
          <p:nvPr/>
        </p:nvSpPr>
        <p:spPr bwMode="auto">
          <a:xfrm>
            <a:off x="6800850" y="857250"/>
            <a:ext cx="609600" cy="40005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53" tIns="46028" rIns="92053" bIns="46028" anchor="ctr"/>
          <a:lstStyle/>
          <a:p>
            <a:pPr eaLnBrk="0" hangingPunct="0"/>
            <a:r>
              <a:rPr lang="en-US" sz="1400" b="1">
                <a:latin typeface="Times New Roman" pitchFamily="18" charset="0"/>
              </a:rPr>
              <a:t>Net1</a:t>
            </a:r>
          </a:p>
        </p:txBody>
      </p:sp>
      <p:grpSp>
        <p:nvGrpSpPr>
          <p:cNvPr id="10374" name="Group 170"/>
          <p:cNvGrpSpPr>
            <a:grpSpLocks/>
          </p:cNvGrpSpPr>
          <p:nvPr/>
        </p:nvGrpSpPr>
        <p:grpSpPr bwMode="auto">
          <a:xfrm rot="-1873734" flipH="1" flipV="1">
            <a:off x="7370763" y="782638"/>
            <a:ext cx="533400" cy="187325"/>
            <a:chOff x="3411" y="791"/>
            <a:chExt cx="725" cy="102"/>
          </a:xfrm>
        </p:grpSpPr>
        <p:sp>
          <p:nvSpPr>
            <p:cNvPr id="10423" name="Line 171"/>
            <p:cNvSpPr>
              <a:spLocks noChangeShapeType="1"/>
            </p:cNvSpPr>
            <p:nvPr/>
          </p:nvSpPr>
          <p:spPr bwMode="auto">
            <a:xfrm>
              <a:off x="3449" y="791"/>
              <a:ext cx="6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4" name="Line 172"/>
            <p:cNvSpPr>
              <a:spLocks noChangeShapeType="1"/>
            </p:cNvSpPr>
            <p:nvPr/>
          </p:nvSpPr>
          <p:spPr bwMode="auto">
            <a:xfrm flipH="1">
              <a:off x="3411" y="893"/>
              <a:ext cx="6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75" name="Line 173"/>
          <p:cNvSpPr>
            <a:spLocks noChangeShapeType="1"/>
          </p:cNvSpPr>
          <p:nvPr/>
        </p:nvSpPr>
        <p:spPr bwMode="auto">
          <a:xfrm flipH="1">
            <a:off x="6905625" y="1262063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Oval 174"/>
          <p:cNvSpPr>
            <a:spLocks noChangeArrowheads="1"/>
          </p:cNvSpPr>
          <p:nvPr/>
        </p:nvSpPr>
        <p:spPr bwMode="auto">
          <a:xfrm>
            <a:off x="6858000" y="762000"/>
            <a:ext cx="228600" cy="228600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P</a:t>
            </a:r>
          </a:p>
        </p:txBody>
      </p:sp>
      <p:sp>
        <p:nvSpPr>
          <p:cNvPr id="10377" name="Line 175"/>
          <p:cNvSpPr>
            <a:spLocks noChangeShapeType="1"/>
          </p:cNvSpPr>
          <p:nvPr/>
        </p:nvSpPr>
        <p:spPr bwMode="auto">
          <a:xfrm>
            <a:off x="2590800" y="4038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8" name="Group 176"/>
          <p:cNvGrpSpPr>
            <a:grpSpLocks/>
          </p:cNvGrpSpPr>
          <p:nvPr/>
        </p:nvGrpSpPr>
        <p:grpSpPr bwMode="auto">
          <a:xfrm>
            <a:off x="6629400" y="4876800"/>
            <a:ext cx="495300" cy="322263"/>
            <a:chOff x="4536" y="3664"/>
            <a:chExt cx="312" cy="203"/>
          </a:xfrm>
        </p:grpSpPr>
        <p:sp>
          <p:nvSpPr>
            <p:cNvPr id="10421" name="Rectangle 177"/>
            <p:cNvSpPr>
              <a:spLocks noChangeArrowheads="1"/>
            </p:cNvSpPr>
            <p:nvPr/>
          </p:nvSpPr>
          <p:spPr bwMode="auto">
            <a:xfrm>
              <a:off x="4536" y="3664"/>
              <a:ext cx="256" cy="17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2" name="Oval 178"/>
            <p:cNvSpPr>
              <a:spLocks noChangeArrowheads="1"/>
            </p:cNvSpPr>
            <p:nvPr/>
          </p:nvSpPr>
          <p:spPr bwMode="auto">
            <a:xfrm>
              <a:off x="4547" y="3704"/>
              <a:ext cx="301" cy="1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en-US" sz="1200" b="1">
                  <a:solidFill>
                    <a:schemeClr val="bg1"/>
                  </a:solidFill>
                  <a:latin typeface="Times New Roman" pitchFamily="18" charset="0"/>
                </a:rPr>
                <a:t>Cln3</a:t>
              </a:r>
            </a:p>
          </p:txBody>
        </p:sp>
      </p:grpSp>
      <p:sp>
        <p:nvSpPr>
          <p:cNvPr id="10379" name="Line 179"/>
          <p:cNvSpPr>
            <a:spLocks noChangeShapeType="1"/>
          </p:cNvSpPr>
          <p:nvPr/>
        </p:nvSpPr>
        <p:spPr bwMode="auto">
          <a:xfrm flipH="1">
            <a:off x="5486400" y="510540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80" name="Text Box 180"/>
          <p:cNvSpPr txBox="1">
            <a:spLocks noChangeArrowheads="1"/>
          </p:cNvSpPr>
          <p:nvPr/>
        </p:nvSpPr>
        <p:spPr bwMode="auto">
          <a:xfrm>
            <a:off x="7162800" y="4876800"/>
            <a:ext cx="1695450" cy="34925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Cell Size Sensor</a:t>
            </a:r>
          </a:p>
        </p:txBody>
      </p:sp>
      <p:sp>
        <p:nvSpPr>
          <p:cNvPr id="10381" name="Line 181"/>
          <p:cNvSpPr>
            <a:spLocks noChangeShapeType="1"/>
          </p:cNvSpPr>
          <p:nvPr/>
        </p:nvSpPr>
        <p:spPr bwMode="auto">
          <a:xfrm flipV="1">
            <a:off x="7620000" y="990600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Oval 182"/>
          <p:cNvSpPr>
            <a:spLocks noChangeArrowheads="1"/>
          </p:cNvSpPr>
          <p:nvPr/>
        </p:nvSpPr>
        <p:spPr bwMode="auto">
          <a:xfrm>
            <a:off x="7239000" y="533400"/>
            <a:ext cx="371475" cy="244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sz="1000" b="1">
                <a:solidFill>
                  <a:schemeClr val="bg1"/>
                </a:solidFill>
                <a:latin typeface="Times New Roman" pitchFamily="18" charset="0"/>
              </a:rPr>
              <a:t>Clb2</a:t>
            </a:r>
          </a:p>
        </p:txBody>
      </p:sp>
      <p:sp>
        <p:nvSpPr>
          <p:cNvPr id="10383" name="Rectangle 183"/>
          <p:cNvSpPr>
            <a:spLocks noChangeArrowheads="1"/>
          </p:cNvSpPr>
          <p:nvPr/>
        </p:nvSpPr>
        <p:spPr bwMode="auto">
          <a:xfrm>
            <a:off x="4724400" y="0"/>
            <a:ext cx="4419600" cy="2057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Rectangle 184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Rectangle 185"/>
          <p:cNvSpPr>
            <a:spLocks noChangeArrowheads="1"/>
          </p:cNvSpPr>
          <p:nvPr/>
        </p:nvSpPr>
        <p:spPr bwMode="auto">
          <a:xfrm>
            <a:off x="0" y="1828800"/>
            <a:ext cx="4114800" cy="2438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Rectangle 186"/>
          <p:cNvSpPr>
            <a:spLocks noChangeArrowheads="1"/>
          </p:cNvSpPr>
          <p:nvPr/>
        </p:nvSpPr>
        <p:spPr bwMode="auto">
          <a:xfrm>
            <a:off x="7162800" y="2590800"/>
            <a:ext cx="1981200" cy="16764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Rectangle 187"/>
          <p:cNvSpPr>
            <a:spLocks noChangeArrowheads="1"/>
          </p:cNvSpPr>
          <p:nvPr/>
        </p:nvSpPr>
        <p:spPr bwMode="auto">
          <a:xfrm>
            <a:off x="0" y="0"/>
            <a:ext cx="4114800" cy="18288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Rectangle 188"/>
          <p:cNvSpPr>
            <a:spLocks noChangeArrowheads="1"/>
          </p:cNvSpPr>
          <p:nvPr/>
        </p:nvSpPr>
        <p:spPr bwMode="auto">
          <a:xfrm>
            <a:off x="4114800" y="3048000"/>
            <a:ext cx="2286000" cy="1219200"/>
          </a:xfrm>
          <a:prstGeom prst="rect">
            <a:avLst/>
          </a:prstGeom>
          <a:solidFill>
            <a:srgbClr val="C0C0C0">
              <a:alpha val="7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Text Box 189"/>
          <p:cNvSpPr txBox="1">
            <a:spLocks noChangeArrowheads="1"/>
          </p:cNvSpPr>
          <p:nvPr/>
        </p:nvSpPr>
        <p:spPr bwMode="auto">
          <a:xfrm>
            <a:off x="1219200" y="152400"/>
            <a:ext cx="6629400" cy="7715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/>
              <a:t>Deterministic Model</a:t>
            </a:r>
          </a:p>
        </p:txBody>
      </p:sp>
      <p:grpSp>
        <p:nvGrpSpPr>
          <p:cNvPr id="243902" name="Group 190"/>
          <p:cNvGrpSpPr>
            <a:grpSpLocks/>
          </p:cNvGrpSpPr>
          <p:nvPr/>
        </p:nvGrpSpPr>
        <p:grpSpPr bwMode="auto">
          <a:xfrm>
            <a:off x="3962400" y="1371600"/>
            <a:ext cx="3124200" cy="1536700"/>
            <a:chOff x="2496" y="864"/>
            <a:chExt cx="1968" cy="968"/>
          </a:xfrm>
        </p:grpSpPr>
        <p:sp>
          <p:nvSpPr>
            <p:cNvPr id="10414" name="Oval 191"/>
            <p:cNvSpPr>
              <a:spLocks noChangeArrowheads="1"/>
            </p:cNvSpPr>
            <p:nvPr/>
          </p:nvSpPr>
          <p:spPr bwMode="auto">
            <a:xfrm>
              <a:off x="3936" y="1448"/>
              <a:ext cx="52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5" name="Arc 192"/>
            <p:cNvSpPr>
              <a:spLocks/>
            </p:cNvSpPr>
            <p:nvPr/>
          </p:nvSpPr>
          <p:spPr bwMode="auto">
            <a:xfrm rot="9651198" flipH="1" flipV="1">
              <a:off x="3264" y="1168"/>
              <a:ext cx="76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6" name="Line 193"/>
            <p:cNvSpPr>
              <a:spLocks noChangeShapeType="1"/>
            </p:cNvSpPr>
            <p:nvPr/>
          </p:nvSpPr>
          <p:spPr bwMode="auto">
            <a:xfrm rot="403171">
              <a:off x="3168" y="1216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17" name="Group 194"/>
            <p:cNvGrpSpPr>
              <a:grpSpLocks/>
            </p:cNvGrpSpPr>
            <p:nvPr/>
          </p:nvGrpSpPr>
          <p:grpSpPr bwMode="auto">
            <a:xfrm>
              <a:off x="3208" y="864"/>
              <a:ext cx="223" cy="442"/>
              <a:chOff x="5898" y="1264"/>
              <a:chExt cx="223" cy="442"/>
            </a:xfrm>
          </p:grpSpPr>
          <p:sp>
            <p:nvSpPr>
              <p:cNvPr id="10419" name="Text Box 195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0420" name="Oval 196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18" name="Oval 197"/>
            <p:cNvSpPr>
              <a:spLocks noChangeArrowheads="1"/>
            </p:cNvSpPr>
            <p:nvPr/>
          </p:nvSpPr>
          <p:spPr bwMode="auto">
            <a:xfrm>
              <a:off x="2496" y="1200"/>
              <a:ext cx="672" cy="4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3910" name="Group 198"/>
          <p:cNvGrpSpPr>
            <a:grpSpLocks/>
          </p:cNvGrpSpPr>
          <p:nvPr/>
        </p:nvGrpSpPr>
        <p:grpSpPr bwMode="auto">
          <a:xfrm>
            <a:off x="4749800" y="2400300"/>
            <a:ext cx="1651000" cy="701675"/>
            <a:chOff x="2992" y="1512"/>
            <a:chExt cx="1040" cy="442"/>
          </a:xfrm>
        </p:grpSpPr>
        <p:sp>
          <p:nvSpPr>
            <p:cNvPr id="10409" name="Line 199"/>
            <p:cNvSpPr>
              <a:spLocks noChangeShapeType="1"/>
            </p:cNvSpPr>
            <p:nvPr/>
          </p:nvSpPr>
          <p:spPr bwMode="auto">
            <a:xfrm rot="-860099">
              <a:off x="3936" y="17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10" name="Group 200"/>
            <p:cNvGrpSpPr>
              <a:grpSpLocks/>
            </p:cNvGrpSpPr>
            <p:nvPr/>
          </p:nvGrpSpPr>
          <p:grpSpPr bwMode="auto">
            <a:xfrm>
              <a:off x="3600" y="1512"/>
              <a:ext cx="223" cy="442"/>
              <a:chOff x="5898" y="1264"/>
              <a:chExt cx="223" cy="442"/>
            </a:xfrm>
          </p:grpSpPr>
          <p:sp>
            <p:nvSpPr>
              <p:cNvPr id="10412" name="Text Box 201"/>
              <p:cNvSpPr txBox="1">
                <a:spLocks noChangeArrowheads="1"/>
              </p:cNvSpPr>
              <p:nvPr/>
            </p:nvSpPr>
            <p:spPr bwMode="auto">
              <a:xfrm>
                <a:off x="5898" y="1264"/>
                <a:ext cx="22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000">
                    <a:solidFill>
                      <a:srgbClr val="FF0000"/>
                    </a:solidFill>
                  </a:rPr>
                  <a:t>-</a:t>
                </a:r>
              </a:p>
            </p:txBody>
          </p:sp>
          <p:sp>
            <p:nvSpPr>
              <p:cNvPr id="10413" name="Oval 202"/>
              <p:cNvSpPr>
                <a:spLocks noChangeArrowheads="1"/>
              </p:cNvSpPr>
              <p:nvPr/>
            </p:nvSpPr>
            <p:spPr bwMode="auto">
              <a:xfrm>
                <a:off x="5912" y="1432"/>
                <a:ext cx="192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11" name="Arc 203"/>
            <p:cNvSpPr>
              <a:spLocks/>
            </p:cNvSpPr>
            <p:nvPr/>
          </p:nvSpPr>
          <p:spPr bwMode="auto">
            <a:xfrm rot="2105447" flipV="1">
              <a:off x="2992" y="1512"/>
              <a:ext cx="960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3916" name="Group 204"/>
          <p:cNvGrpSpPr>
            <a:grpSpLocks/>
          </p:cNvGrpSpPr>
          <p:nvPr/>
        </p:nvGrpSpPr>
        <p:grpSpPr bwMode="auto">
          <a:xfrm>
            <a:off x="4114800" y="3419475"/>
            <a:ext cx="4419600" cy="2981325"/>
            <a:chOff x="288" y="2208"/>
            <a:chExt cx="2784" cy="1878"/>
          </a:xfrm>
        </p:grpSpPr>
        <p:sp>
          <p:nvSpPr>
            <p:cNvPr id="10406" name="Rectangle 205"/>
            <p:cNvSpPr>
              <a:spLocks noChangeArrowheads="1"/>
            </p:cNvSpPr>
            <p:nvPr/>
          </p:nvSpPr>
          <p:spPr bwMode="auto">
            <a:xfrm>
              <a:off x="288" y="2208"/>
              <a:ext cx="2784" cy="15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407" name="Object 206"/>
            <p:cNvGraphicFramePr>
              <a:graphicFrameLocks noChangeAspect="1"/>
            </p:cNvGraphicFramePr>
            <p:nvPr/>
          </p:nvGraphicFramePr>
          <p:xfrm>
            <a:off x="453" y="2352"/>
            <a:ext cx="2357" cy="1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2" name="Equation" r:id="rId4" imgW="1511300" imgH="838200" progId="Equation.DSMT4">
                    <p:embed/>
                  </p:oleObj>
                </mc:Choice>
                <mc:Fallback>
                  <p:oleObj name="Equation" r:id="rId4" imgW="1511300" imgH="838200" progId="Equation.DSMT4">
                    <p:embed/>
                    <p:pic>
                      <p:nvPicPr>
                        <p:cNvPr id="0" name="Object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2352"/>
                          <a:ext cx="2357" cy="1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8" name="Text Box 207"/>
            <p:cNvSpPr txBox="1">
              <a:spLocks noChangeArrowheads="1"/>
            </p:cNvSpPr>
            <p:nvPr/>
          </p:nvSpPr>
          <p:spPr bwMode="auto">
            <a:xfrm>
              <a:off x="768" y="3792"/>
              <a:ext cx="189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differential equations</a:t>
              </a:r>
            </a:p>
          </p:txBody>
        </p:sp>
      </p:grpSp>
      <p:grpSp>
        <p:nvGrpSpPr>
          <p:cNvPr id="243920" name="Group 208"/>
          <p:cNvGrpSpPr>
            <a:grpSpLocks/>
          </p:cNvGrpSpPr>
          <p:nvPr/>
        </p:nvGrpSpPr>
        <p:grpSpPr bwMode="auto">
          <a:xfrm>
            <a:off x="1219200" y="2133600"/>
            <a:ext cx="2286000" cy="3810000"/>
            <a:chOff x="768" y="1392"/>
            <a:chExt cx="1440" cy="2400"/>
          </a:xfrm>
        </p:grpSpPr>
        <p:sp>
          <p:nvSpPr>
            <p:cNvPr id="10395" name="Rectangle 209"/>
            <p:cNvSpPr>
              <a:spLocks noChangeArrowheads="1"/>
            </p:cNvSpPr>
            <p:nvPr/>
          </p:nvSpPr>
          <p:spPr bwMode="auto">
            <a:xfrm>
              <a:off x="768" y="1392"/>
              <a:ext cx="1440" cy="20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6" name="Text Box 210"/>
            <p:cNvSpPr txBox="1">
              <a:spLocks noChangeArrowheads="1"/>
            </p:cNvSpPr>
            <p:nvPr/>
          </p:nvSpPr>
          <p:spPr bwMode="auto">
            <a:xfrm>
              <a:off x="1056" y="18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/>
                <a:t>X</a:t>
              </a:r>
            </a:p>
          </p:txBody>
        </p:sp>
        <p:sp>
          <p:nvSpPr>
            <p:cNvPr id="10397" name="Text Box 211"/>
            <p:cNvSpPr txBox="1">
              <a:spLocks noChangeArrowheads="1"/>
            </p:cNvSpPr>
            <p:nvPr/>
          </p:nvSpPr>
          <p:spPr bwMode="auto">
            <a:xfrm>
              <a:off x="1467" y="302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YP</a:t>
              </a:r>
            </a:p>
          </p:txBody>
        </p:sp>
        <p:sp>
          <p:nvSpPr>
            <p:cNvPr id="10398" name="Line 212"/>
            <p:cNvSpPr>
              <a:spLocks noChangeShapeType="1"/>
            </p:cNvSpPr>
            <p:nvPr/>
          </p:nvSpPr>
          <p:spPr bwMode="auto">
            <a:xfrm rot="5400000" flipV="1">
              <a:off x="973" y="171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9" name="Line 213"/>
            <p:cNvSpPr>
              <a:spLocks noChangeShapeType="1"/>
            </p:cNvSpPr>
            <p:nvPr/>
          </p:nvSpPr>
          <p:spPr bwMode="auto">
            <a:xfrm flipV="1">
              <a:off x="1296" y="2011"/>
              <a:ext cx="62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0" name="Text Box 214"/>
            <p:cNvSpPr txBox="1">
              <a:spLocks noChangeArrowheads="1"/>
            </p:cNvSpPr>
            <p:nvPr/>
          </p:nvSpPr>
          <p:spPr bwMode="auto">
            <a:xfrm>
              <a:off x="1548" y="2395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400" b="1"/>
                <a:t>Y</a:t>
              </a:r>
            </a:p>
          </p:txBody>
        </p:sp>
        <p:sp>
          <p:nvSpPr>
            <p:cNvPr id="10401" name="Line 215"/>
            <p:cNvSpPr>
              <a:spLocks noChangeShapeType="1"/>
            </p:cNvSpPr>
            <p:nvPr/>
          </p:nvSpPr>
          <p:spPr bwMode="auto">
            <a:xfrm rot="-5400000">
              <a:off x="1515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2" name="Line 216"/>
            <p:cNvSpPr>
              <a:spLocks noChangeShapeType="1"/>
            </p:cNvSpPr>
            <p:nvPr/>
          </p:nvSpPr>
          <p:spPr bwMode="auto">
            <a:xfrm rot="16200000" flipH="1">
              <a:off x="1419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3" name="Line 217"/>
            <p:cNvSpPr>
              <a:spLocks noChangeShapeType="1"/>
            </p:cNvSpPr>
            <p:nvPr/>
          </p:nvSpPr>
          <p:spPr bwMode="auto">
            <a:xfrm flipV="1">
              <a:off x="1665" y="206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4" name="Text Box 218"/>
            <p:cNvSpPr txBox="1">
              <a:spLocks noChangeArrowheads="1"/>
            </p:cNvSpPr>
            <p:nvPr/>
          </p:nvSpPr>
          <p:spPr bwMode="auto">
            <a:xfrm>
              <a:off x="848" y="3498"/>
              <a:ext cx="115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 mechanism</a:t>
              </a:r>
            </a:p>
          </p:txBody>
        </p:sp>
        <p:sp>
          <p:nvSpPr>
            <p:cNvPr id="10405" name="Arc 219"/>
            <p:cNvSpPr>
              <a:spLocks/>
            </p:cNvSpPr>
            <p:nvPr/>
          </p:nvSpPr>
          <p:spPr bwMode="auto">
            <a:xfrm rot="10800000">
              <a:off x="1152" y="2160"/>
              <a:ext cx="38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94" name="Arc 71"/>
          <p:cNvSpPr>
            <a:spLocks/>
          </p:cNvSpPr>
          <p:nvPr/>
        </p:nvSpPr>
        <p:spPr bwMode="auto">
          <a:xfrm flipH="1" flipV="1">
            <a:off x="4784725" y="2220913"/>
            <a:ext cx="1760538" cy="903287"/>
          </a:xfrm>
          <a:custGeom>
            <a:avLst/>
            <a:gdLst>
              <a:gd name="T0" fmla="*/ 0 w 20755"/>
              <a:gd name="T1" fmla="*/ 0 h 21600"/>
              <a:gd name="T2" fmla="*/ 2147483647 w 20755"/>
              <a:gd name="T3" fmla="*/ 2147483647 h 21600"/>
              <a:gd name="T4" fmla="*/ 0 w 2075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55" h="21600" fill="none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</a:path>
              <a:path w="20755" h="21600" stroke="0" extrusionOk="0">
                <a:moveTo>
                  <a:pt x="0" y="0"/>
                </a:moveTo>
                <a:cubicBezTo>
                  <a:pt x="9625" y="0"/>
                  <a:pt x="18089" y="6369"/>
                  <a:pt x="20755" y="15617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1813</Words>
  <Application>Microsoft Office PowerPoint</Application>
  <PresentationFormat>On-screen Show (4:3)</PresentationFormat>
  <Paragraphs>874</Paragraphs>
  <Slides>54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Default Design</vt:lpstr>
      <vt:lpstr>Equation</vt:lpstr>
      <vt:lpstr>Acrobat Document</vt:lpstr>
      <vt:lpstr>The Eukaryotic Cell Cycle: Molecules, Mechanisms and Mathematical Models</vt:lpstr>
      <vt:lpstr>PowerPoint Presentation</vt:lpstr>
      <vt:lpstr>Why study the cell cycle?</vt:lpstr>
      <vt:lpstr>Why study budding yeast?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Tyson</dc:creator>
  <cp:lastModifiedBy>Kathy Chen</cp:lastModifiedBy>
  <cp:revision>185</cp:revision>
  <dcterms:created xsi:type="dcterms:W3CDTF">2008-02-03T02:44:41Z</dcterms:created>
  <dcterms:modified xsi:type="dcterms:W3CDTF">2012-08-17T14:17:32Z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